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42"/>
  </p:notesMasterIdLst>
  <p:sldIdLst>
    <p:sldId id="320" r:id="rId3"/>
    <p:sldId id="281" r:id="rId4"/>
    <p:sldId id="322" r:id="rId5"/>
    <p:sldId id="327" r:id="rId6"/>
    <p:sldId id="330" r:id="rId7"/>
    <p:sldId id="332" r:id="rId8"/>
    <p:sldId id="331" r:id="rId9"/>
    <p:sldId id="329" r:id="rId10"/>
    <p:sldId id="333" r:id="rId11"/>
    <p:sldId id="328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e K Braun" initials="JKB" lastIdx="1" clrIdx="0">
    <p:extLst>
      <p:ext uri="{19B8F6BF-5375-455C-9EA6-DF929625EA0E}">
        <p15:presenceInfo xmlns:p15="http://schemas.microsoft.com/office/powerpoint/2012/main" userId="S-1-5-21-4220384296-1130140345-3333354293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7CB"/>
    <a:srgbClr val="333E48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86382" autoAdjust="0"/>
  </p:normalViewPr>
  <p:slideViewPr>
    <p:cSldViewPr>
      <p:cViewPr varScale="1">
        <p:scale>
          <a:sx n="76" d="100"/>
          <a:sy n="76" d="100"/>
        </p:scale>
        <p:origin x="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107D8-ABFD-4C21-A41A-F130EA3F140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01406-2DBD-4D4D-A878-89FDD2E6EC21}">
      <dgm:prSet phldrT="[Text]"/>
      <dgm:spPr/>
      <dgm:t>
        <a:bodyPr/>
        <a:lstStyle/>
        <a:p>
          <a:r>
            <a:rPr lang="en-US"/>
            <a:t>Print on own</a:t>
          </a:r>
        </a:p>
      </dgm:t>
    </dgm:pt>
    <dgm:pt modelId="{D9638D95-3D9A-454E-A3E6-0C7F5AF600F8}" type="parTrans" cxnId="{997756B5-9D6F-4235-99BD-A352915FC63F}">
      <dgm:prSet/>
      <dgm:spPr/>
      <dgm:t>
        <a:bodyPr/>
        <a:lstStyle/>
        <a:p>
          <a:endParaRPr lang="en-US"/>
        </a:p>
      </dgm:t>
    </dgm:pt>
    <dgm:pt modelId="{E3C35CAE-70F5-4E87-A1A9-7391CEF94A8C}" type="sibTrans" cxnId="{997756B5-9D6F-4235-99BD-A352915FC63F}">
      <dgm:prSet/>
      <dgm:spPr/>
      <dgm:t>
        <a:bodyPr/>
        <a:lstStyle/>
        <a:p>
          <a:endParaRPr lang="en-US"/>
        </a:p>
      </dgm:t>
    </dgm:pt>
    <dgm:pt modelId="{347DF995-2955-4253-B767-8AA3EF6CDBA0}">
      <dgm:prSet phldrT="[Text]"/>
      <dgm:spPr/>
      <dgm:t>
        <a:bodyPr/>
        <a:lstStyle/>
        <a:p>
          <a:r>
            <a:rPr lang="en-US"/>
            <a:t>FREE</a:t>
          </a:r>
        </a:p>
      </dgm:t>
    </dgm:pt>
    <dgm:pt modelId="{F7DF2807-2B10-4860-AB4D-92EE182766DA}" type="parTrans" cxnId="{3718D658-909D-4F39-842C-642A996AECD2}">
      <dgm:prSet/>
      <dgm:spPr/>
      <dgm:t>
        <a:bodyPr/>
        <a:lstStyle/>
        <a:p>
          <a:endParaRPr lang="en-US"/>
        </a:p>
      </dgm:t>
    </dgm:pt>
    <dgm:pt modelId="{20014529-D365-4906-AEE1-A1C3CAFA8E2D}" type="sibTrans" cxnId="{3718D658-909D-4F39-842C-642A996AECD2}">
      <dgm:prSet/>
      <dgm:spPr/>
      <dgm:t>
        <a:bodyPr/>
        <a:lstStyle/>
        <a:p>
          <a:endParaRPr lang="en-US"/>
        </a:p>
      </dgm:t>
    </dgm:pt>
    <dgm:pt modelId="{217CEF2E-BE26-4D77-8176-39F7891B958A}">
      <dgm:prSet phldrT="[Text]"/>
      <dgm:spPr/>
      <dgm:t>
        <a:bodyPr/>
        <a:lstStyle/>
        <a:p>
          <a:r>
            <a:rPr lang="en-US"/>
            <a:t>Purchase plain perforated forms (packets incl red copy)</a:t>
          </a:r>
        </a:p>
      </dgm:t>
    </dgm:pt>
    <dgm:pt modelId="{7789DE81-020E-4E94-96B6-30D2385C678B}" type="parTrans" cxnId="{3331AF25-865C-487A-B268-8DF4692F0063}">
      <dgm:prSet/>
      <dgm:spPr/>
      <dgm:t>
        <a:bodyPr/>
        <a:lstStyle/>
        <a:p>
          <a:endParaRPr lang="en-US"/>
        </a:p>
      </dgm:t>
    </dgm:pt>
    <dgm:pt modelId="{1E5A1011-5A72-4934-BC67-00C08612D8D5}" type="sibTrans" cxnId="{3331AF25-865C-487A-B268-8DF4692F0063}">
      <dgm:prSet/>
      <dgm:spPr/>
      <dgm:t>
        <a:bodyPr/>
        <a:lstStyle/>
        <a:p>
          <a:endParaRPr lang="en-US"/>
        </a:p>
      </dgm:t>
    </dgm:pt>
    <dgm:pt modelId="{0548CEDB-AC8E-4FC8-BCCA-10D7B73A88CD}">
      <dgm:prSet phldrT="[Text]"/>
      <dgm:spPr/>
      <dgm:t>
        <a:bodyPr/>
        <a:lstStyle/>
        <a:p>
          <a:r>
            <a:rPr lang="en-US"/>
            <a:t>Efile</a:t>
          </a:r>
        </a:p>
      </dgm:t>
    </dgm:pt>
    <dgm:pt modelId="{DE0011D9-06A1-4107-B668-1F7C1BC5BB7D}" type="parTrans" cxnId="{94E8BD29-70DA-4E0B-93E3-E78F9FC1C96C}">
      <dgm:prSet/>
      <dgm:spPr/>
      <dgm:t>
        <a:bodyPr/>
        <a:lstStyle/>
        <a:p>
          <a:endParaRPr lang="en-US"/>
        </a:p>
      </dgm:t>
    </dgm:pt>
    <dgm:pt modelId="{515BA682-0FC0-4A92-8975-33EB91A2E335}" type="sibTrans" cxnId="{94E8BD29-70DA-4E0B-93E3-E78F9FC1C96C}">
      <dgm:prSet/>
      <dgm:spPr/>
      <dgm:t>
        <a:bodyPr/>
        <a:lstStyle/>
        <a:p>
          <a:endParaRPr lang="en-US"/>
        </a:p>
      </dgm:t>
    </dgm:pt>
    <dgm:pt modelId="{0943A07F-E0AF-4337-87CE-B3320C299939}">
      <dgm:prSet phldrT="[Text]"/>
      <dgm:spPr/>
      <dgm:t>
        <a:bodyPr/>
        <a:lstStyle/>
        <a:p>
          <a:r>
            <a:rPr lang="en-US"/>
            <a:t>FEE</a:t>
          </a:r>
        </a:p>
      </dgm:t>
    </dgm:pt>
    <dgm:pt modelId="{5894E909-3F36-4C3B-99A7-1CA91D3F08CB}" type="parTrans" cxnId="{3B24028B-ECAC-43CE-9725-2B69F5BB1AD4}">
      <dgm:prSet/>
      <dgm:spPr/>
      <dgm:t>
        <a:bodyPr/>
        <a:lstStyle/>
        <a:p>
          <a:endParaRPr lang="en-US"/>
        </a:p>
      </dgm:t>
    </dgm:pt>
    <dgm:pt modelId="{E0AF14FB-08A6-4A8B-93EE-57339B0E3023}" type="sibTrans" cxnId="{3B24028B-ECAC-43CE-9725-2B69F5BB1AD4}">
      <dgm:prSet/>
      <dgm:spPr/>
      <dgm:t>
        <a:bodyPr/>
        <a:lstStyle/>
        <a:p>
          <a:endParaRPr lang="en-US"/>
        </a:p>
      </dgm:t>
    </dgm:pt>
    <dgm:pt modelId="{B3C280C5-5C27-44D8-AD36-58DAEDF81756}">
      <dgm:prSet phldrT="[Text]"/>
      <dgm:spPr/>
      <dgm:t>
        <a:bodyPr/>
        <a:lstStyle/>
        <a:p>
          <a:r>
            <a:rPr lang="en-US"/>
            <a:t>Required for 250+ 1099's</a:t>
          </a:r>
        </a:p>
      </dgm:t>
    </dgm:pt>
    <dgm:pt modelId="{DE1CCEDD-5E42-462B-AEAB-D7DA29E362A3}" type="parTrans" cxnId="{295E1129-16FD-44F9-A3C8-FB22E7EE0C8C}">
      <dgm:prSet/>
      <dgm:spPr/>
      <dgm:t>
        <a:bodyPr/>
        <a:lstStyle/>
        <a:p>
          <a:endParaRPr lang="en-US"/>
        </a:p>
      </dgm:t>
    </dgm:pt>
    <dgm:pt modelId="{E97463E5-B852-4863-83DF-BA89DD3E74BD}" type="sibTrans" cxnId="{295E1129-16FD-44F9-A3C8-FB22E7EE0C8C}">
      <dgm:prSet/>
      <dgm:spPr/>
      <dgm:t>
        <a:bodyPr/>
        <a:lstStyle/>
        <a:p>
          <a:endParaRPr lang="en-US"/>
        </a:p>
      </dgm:t>
    </dgm:pt>
    <dgm:pt modelId="{F72F2253-FE2A-4758-9D6B-CB47F1052E50}">
      <dgm:prSet phldrT="[Text]"/>
      <dgm:spPr/>
      <dgm:t>
        <a:bodyPr/>
        <a:lstStyle/>
        <a:p>
          <a:r>
            <a:rPr lang="en-US"/>
            <a:t>Outsource</a:t>
          </a:r>
        </a:p>
      </dgm:t>
    </dgm:pt>
    <dgm:pt modelId="{FC91CFD4-0502-4938-8B25-1B259FB477CA}" type="parTrans" cxnId="{8C80F9E9-5D09-4BBB-9820-296F2AD5702E}">
      <dgm:prSet/>
      <dgm:spPr/>
      <dgm:t>
        <a:bodyPr/>
        <a:lstStyle/>
        <a:p>
          <a:endParaRPr lang="en-US"/>
        </a:p>
      </dgm:t>
    </dgm:pt>
    <dgm:pt modelId="{EEE4BB1E-27D9-4A75-AB1C-B302BBD9C5F4}" type="sibTrans" cxnId="{8C80F9E9-5D09-4BBB-9820-296F2AD5702E}">
      <dgm:prSet/>
      <dgm:spPr/>
      <dgm:t>
        <a:bodyPr/>
        <a:lstStyle/>
        <a:p>
          <a:endParaRPr lang="en-US"/>
        </a:p>
      </dgm:t>
    </dgm:pt>
    <dgm:pt modelId="{D44D9102-079A-49D3-A683-931AB7957A3D}">
      <dgm:prSet phldrT="[Text]"/>
      <dgm:spPr/>
      <dgm:t>
        <a:bodyPr/>
        <a:lstStyle/>
        <a:p>
          <a:r>
            <a:rPr lang="en-US"/>
            <a:t>FEE</a:t>
          </a:r>
        </a:p>
      </dgm:t>
    </dgm:pt>
    <dgm:pt modelId="{F17FAA4C-1B28-4411-BF98-FFD142DEF5B1}" type="parTrans" cxnId="{250EC974-42BB-481C-B7F4-6C92897C48C2}">
      <dgm:prSet/>
      <dgm:spPr/>
      <dgm:t>
        <a:bodyPr/>
        <a:lstStyle/>
        <a:p>
          <a:endParaRPr lang="en-US"/>
        </a:p>
      </dgm:t>
    </dgm:pt>
    <dgm:pt modelId="{3EB51B32-84E4-46AB-BEC8-BD731A1FC4EF}" type="sibTrans" cxnId="{250EC974-42BB-481C-B7F4-6C92897C48C2}">
      <dgm:prSet/>
      <dgm:spPr/>
      <dgm:t>
        <a:bodyPr/>
        <a:lstStyle/>
        <a:p>
          <a:endParaRPr lang="en-US"/>
        </a:p>
      </dgm:t>
    </dgm:pt>
    <dgm:pt modelId="{58932B0D-38DD-4AA7-AF23-B27CAFB73E97}">
      <dgm:prSet phldrT="[Text]"/>
      <dgm:spPr/>
      <dgm:t>
        <a:bodyPr/>
        <a:lstStyle/>
        <a:p>
          <a:r>
            <a:rPr lang="en-US"/>
            <a:t>Aatrix will print and mail your 1099's for you</a:t>
          </a:r>
        </a:p>
      </dgm:t>
    </dgm:pt>
    <dgm:pt modelId="{C7D2628B-DB57-4551-BF25-EE2A41F14D20}" type="parTrans" cxnId="{CA176DA6-6F9C-4A79-A549-E6BEDF473419}">
      <dgm:prSet/>
      <dgm:spPr/>
      <dgm:t>
        <a:bodyPr/>
        <a:lstStyle/>
        <a:p>
          <a:endParaRPr lang="en-US"/>
        </a:p>
      </dgm:t>
    </dgm:pt>
    <dgm:pt modelId="{B321013E-1B3C-490D-9FAE-3B943C828C4A}" type="sibTrans" cxnId="{CA176DA6-6F9C-4A79-A549-E6BEDF473419}">
      <dgm:prSet/>
      <dgm:spPr/>
      <dgm:t>
        <a:bodyPr/>
        <a:lstStyle/>
        <a:p>
          <a:endParaRPr lang="en-US"/>
        </a:p>
      </dgm:t>
    </dgm:pt>
    <dgm:pt modelId="{75F83BFE-D026-4155-9722-67B9B9EFF075}" type="pres">
      <dgm:prSet presAssocID="{F5C107D8-ABFD-4C21-A41A-F130EA3F14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BBE7C-6ED6-4EEF-A894-4F2EBBF87CBB}" type="pres">
      <dgm:prSet presAssocID="{70701406-2DBD-4D4D-A878-89FDD2E6EC21}" presName="compNode" presStyleCnt="0"/>
      <dgm:spPr/>
    </dgm:pt>
    <dgm:pt modelId="{C22B8A74-5DFA-4ED4-9630-010296DAA893}" type="pres">
      <dgm:prSet presAssocID="{70701406-2DBD-4D4D-A878-89FDD2E6EC21}" presName="aNode" presStyleLbl="bgShp" presStyleIdx="0" presStyleCnt="3" custLinFactNeighborX="-5873" custLinFactNeighborY="-7285"/>
      <dgm:spPr/>
      <dgm:t>
        <a:bodyPr/>
        <a:lstStyle/>
        <a:p>
          <a:endParaRPr lang="en-US"/>
        </a:p>
      </dgm:t>
    </dgm:pt>
    <dgm:pt modelId="{E23BB5FA-7C0B-4D2B-AE89-AB90AB5B1054}" type="pres">
      <dgm:prSet presAssocID="{70701406-2DBD-4D4D-A878-89FDD2E6EC21}" presName="textNode" presStyleLbl="bgShp" presStyleIdx="0" presStyleCnt="3"/>
      <dgm:spPr/>
      <dgm:t>
        <a:bodyPr/>
        <a:lstStyle/>
        <a:p>
          <a:endParaRPr lang="en-US"/>
        </a:p>
      </dgm:t>
    </dgm:pt>
    <dgm:pt modelId="{FAE70A41-DA3F-4462-8539-16B8A677F597}" type="pres">
      <dgm:prSet presAssocID="{70701406-2DBD-4D4D-A878-89FDD2E6EC21}" presName="compChildNode" presStyleCnt="0"/>
      <dgm:spPr/>
    </dgm:pt>
    <dgm:pt modelId="{9BF54380-B287-43B3-9363-CD3B2BF1C92A}" type="pres">
      <dgm:prSet presAssocID="{70701406-2DBD-4D4D-A878-89FDD2E6EC21}" presName="theInnerList" presStyleCnt="0"/>
      <dgm:spPr/>
    </dgm:pt>
    <dgm:pt modelId="{B76C0474-8CA3-4DED-870D-09CC464BD6FC}" type="pres">
      <dgm:prSet presAssocID="{347DF995-2955-4253-B767-8AA3EF6CDBA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DC3D-D087-4645-A48C-186856448640}" type="pres">
      <dgm:prSet presAssocID="{347DF995-2955-4253-B767-8AA3EF6CDBA0}" presName="aSpace2" presStyleCnt="0"/>
      <dgm:spPr/>
    </dgm:pt>
    <dgm:pt modelId="{98520A3D-2F0C-4479-B0B3-A79CF6029444}" type="pres">
      <dgm:prSet presAssocID="{217CEF2E-BE26-4D77-8176-39F7891B958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68C3C-630E-4AA3-AAD8-3CF1507F4208}" type="pres">
      <dgm:prSet presAssocID="{70701406-2DBD-4D4D-A878-89FDD2E6EC21}" presName="aSpace" presStyleCnt="0"/>
      <dgm:spPr/>
    </dgm:pt>
    <dgm:pt modelId="{5BB6F008-A358-4946-9B05-0511D5230CD5}" type="pres">
      <dgm:prSet presAssocID="{0548CEDB-AC8E-4FC8-BCCA-10D7B73A88CD}" presName="compNode" presStyleCnt="0"/>
      <dgm:spPr/>
    </dgm:pt>
    <dgm:pt modelId="{4058D224-2C85-4654-88A6-16AACA77A328}" type="pres">
      <dgm:prSet presAssocID="{0548CEDB-AC8E-4FC8-BCCA-10D7B73A88CD}" presName="aNode" presStyleLbl="bgShp" presStyleIdx="1" presStyleCnt="3"/>
      <dgm:spPr/>
      <dgm:t>
        <a:bodyPr/>
        <a:lstStyle/>
        <a:p>
          <a:endParaRPr lang="en-US"/>
        </a:p>
      </dgm:t>
    </dgm:pt>
    <dgm:pt modelId="{34864B5A-2219-468D-8D76-313934807677}" type="pres">
      <dgm:prSet presAssocID="{0548CEDB-AC8E-4FC8-BCCA-10D7B73A88CD}" presName="textNode" presStyleLbl="bgShp" presStyleIdx="1" presStyleCnt="3"/>
      <dgm:spPr/>
      <dgm:t>
        <a:bodyPr/>
        <a:lstStyle/>
        <a:p>
          <a:endParaRPr lang="en-US"/>
        </a:p>
      </dgm:t>
    </dgm:pt>
    <dgm:pt modelId="{5C11DACE-2A79-431B-A7E7-D614F5036B14}" type="pres">
      <dgm:prSet presAssocID="{0548CEDB-AC8E-4FC8-BCCA-10D7B73A88CD}" presName="compChildNode" presStyleCnt="0"/>
      <dgm:spPr/>
    </dgm:pt>
    <dgm:pt modelId="{0BCD4DCA-BF4C-490B-B869-FF47BA6045FE}" type="pres">
      <dgm:prSet presAssocID="{0548CEDB-AC8E-4FC8-BCCA-10D7B73A88CD}" presName="theInnerList" presStyleCnt="0"/>
      <dgm:spPr/>
    </dgm:pt>
    <dgm:pt modelId="{64AFC50C-0AB2-4BFC-84C1-143DD8CF2349}" type="pres">
      <dgm:prSet presAssocID="{0943A07F-E0AF-4337-87CE-B3320C29993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094AE-621A-40ED-85E7-2C261F32EDE9}" type="pres">
      <dgm:prSet presAssocID="{0943A07F-E0AF-4337-87CE-B3320C299939}" presName="aSpace2" presStyleCnt="0"/>
      <dgm:spPr/>
    </dgm:pt>
    <dgm:pt modelId="{4F4A6F2C-A21C-4607-BA57-C82DDF586248}" type="pres">
      <dgm:prSet presAssocID="{B3C280C5-5C27-44D8-AD36-58DAEDF8175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1FC9C-2B78-4259-A08A-2242CFCD0A19}" type="pres">
      <dgm:prSet presAssocID="{0548CEDB-AC8E-4FC8-BCCA-10D7B73A88CD}" presName="aSpace" presStyleCnt="0"/>
      <dgm:spPr/>
    </dgm:pt>
    <dgm:pt modelId="{F156C847-7DA2-4DAD-8E4A-8E50178FFCBE}" type="pres">
      <dgm:prSet presAssocID="{F72F2253-FE2A-4758-9D6B-CB47F1052E50}" presName="compNode" presStyleCnt="0"/>
      <dgm:spPr/>
    </dgm:pt>
    <dgm:pt modelId="{1571A38C-72B2-42FB-923F-C84842213183}" type="pres">
      <dgm:prSet presAssocID="{F72F2253-FE2A-4758-9D6B-CB47F1052E50}" presName="aNode" presStyleLbl="bgShp" presStyleIdx="2" presStyleCnt="3"/>
      <dgm:spPr/>
      <dgm:t>
        <a:bodyPr/>
        <a:lstStyle/>
        <a:p>
          <a:endParaRPr lang="en-US"/>
        </a:p>
      </dgm:t>
    </dgm:pt>
    <dgm:pt modelId="{6AE0E4AB-225A-48CF-9CB1-885C5B8AB2E7}" type="pres">
      <dgm:prSet presAssocID="{F72F2253-FE2A-4758-9D6B-CB47F1052E50}" presName="textNode" presStyleLbl="bgShp" presStyleIdx="2" presStyleCnt="3"/>
      <dgm:spPr/>
      <dgm:t>
        <a:bodyPr/>
        <a:lstStyle/>
        <a:p>
          <a:endParaRPr lang="en-US"/>
        </a:p>
      </dgm:t>
    </dgm:pt>
    <dgm:pt modelId="{38463C01-C70B-4380-9BC3-0877AF8B2FC1}" type="pres">
      <dgm:prSet presAssocID="{F72F2253-FE2A-4758-9D6B-CB47F1052E50}" presName="compChildNode" presStyleCnt="0"/>
      <dgm:spPr/>
    </dgm:pt>
    <dgm:pt modelId="{354B46A7-1FB1-4E8F-9447-299188BA6917}" type="pres">
      <dgm:prSet presAssocID="{F72F2253-FE2A-4758-9D6B-CB47F1052E50}" presName="theInnerList" presStyleCnt="0"/>
      <dgm:spPr/>
    </dgm:pt>
    <dgm:pt modelId="{171A770D-D90E-4FE5-82EC-65F9DCF2A3B0}" type="pres">
      <dgm:prSet presAssocID="{D44D9102-079A-49D3-A683-931AB7957A3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8BE13-3DEA-45DD-8012-79EBC7028DF1}" type="pres">
      <dgm:prSet presAssocID="{D44D9102-079A-49D3-A683-931AB7957A3D}" presName="aSpace2" presStyleCnt="0"/>
      <dgm:spPr/>
    </dgm:pt>
    <dgm:pt modelId="{C4F3A738-7F57-4481-8FE0-C452A5102F43}" type="pres">
      <dgm:prSet presAssocID="{58932B0D-38DD-4AA7-AF23-B27CAFB73E9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235E0-B2F5-4113-B524-2368F92F3DCD}" type="presOf" srcId="{347DF995-2955-4253-B767-8AA3EF6CDBA0}" destId="{B76C0474-8CA3-4DED-870D-09CC464BD6FC}" srcOrd="0" destOrd="0" presId="urn:microsoft.com/office/officeart/2005/8/layout/lProcess2"/>
    <dgm:cxn modelId="{13D0B85B-A2D2-4210-9CDF-DFF31EC66663}" type="presOf" srcId="{D44D9102-079A-49D3-A683-931AB7957A3D}" destId="{171A770D-D90E-4FE5-82EC-65F9DCF2A3B0}" srcOrd="0" destOrd="0" presId="urn:microsoft.com/office/officeart/2005/8/layout/lProcess2"/>
    <dgm:cxn modelId="{FC11D567-620B-4A6B-96A1-9E58C64E6305}" type="presOf" srcId="{217CEF2E-BE26-4D77-8176-39F7891B958A}" destId="{98520A3D-2F0C-4479-B0B3-A79CF6029444}" srcOrd="0" destOrd="0" presId="urn:microsoft.com/office/officeart/2005/8/layout/lProcess2"/>
    <dgm:cxn modelId="{250EC974-42BB-481C-B7F4-6C92897C48C2}" srcId="{F72F2253-FE2A-4758-9D6B-CB47F1052E50}" destId="{D44D9102-079A-49D3-A683-931AB7957A3D}" srcOrd="0" destOrd="0" parTransId="{F17FAA4C-1B28-4411-BF98-FFD142DEF5B1}" sibTransId="{3EB51B32-84E4-46AB-BEC8-BD731A1FC4EF}"/>
    <dgm:cxn modelId="{0803B735-2D60-46D2-88D2-D8B929442E90}" type="presOf" srcId="{F72F2253-FE2A-4758-9D6B-CB47F1052E50}" destId="{6AE0E4AB-225A-48CF-9CB1-885C5B8AB2E7}" srcOrd="1" destOrd="0" presId="urn:microsoft.com/office/officeart/2005/8/layout/lProcess2"/>
    <dgm:cxn modelId="{3331AF25-865C-487A-B268-8DF4692F0063}" srcId="{70701406-2DBD-4D4D-A878-89FDD2E6EC21}" destId="{217CEF2E-BE26-4D77-8176-39F7891B958A}" srcOrd="1" destOrd="0" parTransId="{7789DE81-020E-4E94-96B6-30D2385C678B}" sibTransId="{1E5A1011-5A72-4934-BC67-00C08612D8D5}"/>
    <dgm:cxn modelId="{295E1129-16FD-44F9-A3C8-FB22E7EE0C8C}" srcId="{0548CEDB-AC8E-4FC8-BCCA-10D7B73A88CD}" destId="{B3C280C5-5C27-44D8-AD36-58DAEDF81756}" srcOrd="1" destOrd="0" parTransId="{DE1CCEDD-5E42-462B-AEAB-D7DA29E362A3}" sibTransId="{E97463E5-B852-4863-83DF-BA89DD3E74BD}"/>
    <dgm:cxn modelId="{CA176DA6-6F9C-4A79-A549-E6BEDF473419}" srcId="{F72F2253-FE2A-4758-9D6B-CB47F1052E50}" destId="{58932B0D-38DD-4AA7-AF23-B27CAFB73E97}" srcOrd="1" destOrd="0" parTransId="{C7D2628B-DB57-4551-BF25-EE2A41F14D20}" sibTransId="{B321013E-1B3C-490D-9FAE-3B943C828C4A}"/>
    <dgm:cxn modelId="{E9F009AF-5463-411C-B511-A7D553D95241}" type="presOf" srcId="{0548CEDB-AC8E-4FC8-BCCA-10D7B73A88CD}" destId="{34864B5A-2219-468D-8D76-313934807677}" srcOrd="1" destOrd="0" presId="urn:microsoft.com/office/officeart/2005/8/layout/lProcess2"/>
    <dgm:cxn modelId="{DBE912C4-1DF0-4045-A82B-9F859F1D4C87}" type="presOf" srcId="{70701406-2DBD-4D4D-A878-89FDD2E6EC21}" destId="{C22B8A74-5DFA-4ED4-9630-010296DAA893}" srcOrd="0" destOrd="0" presId="urn:microsoft.com/office/officeart/2005/8/layout/lProcess2"/>
    <dgm:cxn modelId="{B12CED67-A2F4-4772-9D3B-786EF1271570}" type="presOf" srcId="{58932B0D-38DD-4AA7-AF23-B27CAFB73E97}" destId="{C4F3A738-7F57-4481-8FE0-C452A5102F43}" srcOrd="0" destOrd="0" presId="urn:microsoft.com/office/officeart/2005/8/layout/lProcess2"/>
    <dgm:cxn modelId="{C3C94040-C79B-42FB-83A3-5D2D733A1DDD}" type="presOf" srcId="{0548CEDB-AC8E-4FC8-BCCA-10D7B73A88CD}" destId="{4058D224-2C85-4654-88A6-16AACA77A328}" srcOrd="0" destOrd="0" presId="urn:microsoft.com/office/officeart/2005/8/layout/lProcess2"/>
    <dgm:cxn modelId="{E8B3CCCC-1249-4823-AAAE-4608F44A227C}" type="presOf" srcId="{F5C107D8-ABFD-4C21-A41A-F130EA3F140B}" destId="{75F83BFE-D026-4155-9722-67B9B9EFF075}" srcOrd="0" destOrd="0" presId="urn:microsoft.com/office/officeart/2005/8/layout/lProcess2"/>
    <dgm:cxn modelId="{D0307846-1E03-46CB-8C50-8E72C7F508A5}" type="presOf" srcId="{B3C280C5-5C27-44D8-AD36-58DAEDF81756}" destId="{4F4A6F2C-A21C-4607-BA57-C82DDF586248}" srcOrd="0" destOrd="0" presId="urn:microsoft.com/office/officeart/2005/8/layout/lProcess2"/>
    <dgm:cxn modelId="{997756B5-9D6F-4235-99BD-A352915FC63F}" srcId="{F5C107D8-ABFD-4C21-A41A-F130EA3F140B}" destId="{70701406-2DBD-4D4D-A878-89FDD2E6EC21}" srcOrd="0" destOrd="0" parTransId="{D9638D95-3D9A-454E-A3E6-0C7F5AF600F8}" sibTransId="{E3C35CAE-70F5-4E87-A1A9-7391CEF94A8C}"/>
    <dgm:cxn modelId="{82F2DA9C-B552-4332-A188-9B17B66061F8}" type="presOf" srcId="{F72F2253-FE2A-4758-9D6B-CB47F1052E50}" destId="{1571A38C-72B2-42FB-923F-C84842213183}" srcOrd="0" destOrd="0" presId="urn:microsoft.com/office/officeart/2005/8/layout/lProcess2"/>
    <dgm:cxn modelId="{94E8BD29-70DA-4E0B-93E3-E78F9FC1C96C}" srcId="{F5C107D8-ABFD-4C21-A41A-F130EA3F140B}" destId="{0548CEDB-AC8E-4FC8-BCCA-10D7B73A88CD}" srcOrd="1" destOrd="0" parTransId="{DE0011D9-06A1-4107-B668-1F7C1BC5BB7D}" sibTransId="{515BA682-0FC0-4A92-8975-33EB91A2E335}"/>
    <dgm:cxn modelId="{3718D658-909D-4F39-842C-642A996AECD2}" srcId="{70701406-2DBD-4D4D-A878-89FDD2E6EC21}" destId="{347DF995-2955-4253-B767-8AA3EF6CDBA0}" srcOrd="0" destOrd="0" parTransId="{F7DF2807-2B10-4860-AB4D-92EE182766DA}" sibTransId="{20014529-D365-4906-AEE1-A1C3CAFA8E2D}"/>
    <dgm:cxn modelId="{8C80F9E9-5D09-4BBB-9820-296F2AD5702E}" srcId="{F5C107D8-ABFD-4C21-A41A-F130EA3F140B}" destId="{F72F2253-FE2A-4758-9D6B-CB47F1052E50}" srcOrd="2" destOrd="0" parTransId="{FC91CFD4-0502-4938-8B25-1B259FB477CA}" sibTransId="{EEE4BB1E-27D9-4A75-AB1C-B302BBD9C5F4}"/>
    <dgm:cxn modelId="{3B24028B-ECAC-43CE-9725-2B69F5BB1AD4}" srcId="{0548CEDB-AC8E-4FC8-BCCA-10D7B73A88CD}" destId="{0943A07F-E0AF-4337-87CE-B3320C299939}" srcOrd="0" destOrd="0" parTransId="{5894E909-3F36-4C3B-99A7-1CA91D3F08CB}" sibTransId="{E0AF14FB-08A6-4A8B-93EE-57339B0E3023}"/>
    <dgm:cxn modelId="{49190D1A-9CA3-435C-8A65-2E49CCD0FCBF}" type="presOf" srcId="{0943A07F-E0AF-4337-87CE-B3320C299939}" destId="{64AFC50C-0AB2-4BFC-84C1-143DD8CF2349}" srcOrd="0" destOrd="0" presId="urn:microsoft.com/office/officeart/2005/8/layout/lProcess2"/>
    <dgm:cxn modelId="{5397F51B-D722-4F8D-8C5E-77657D303F8F}" type="presOf" srcId="{70701406-2DBD-4D4D-A878-89FDD2E6EC21}" destId="{E23BB5FA-7C0B-4D2B-AE89-AB90AB5B1054}" srcOrd="1" destOrd="0" presId="urn:microsoft.com/office/officeart/2005/8/layout/lProcess2"/>
    <dgm:cxn modelId="{3F9311B4-02A2-4C32-B27F-65ED5CBD7CD3}" type="presParOf" srcId="{75F83BFE-D026-4155-9722-67B9B9EFF075}" destId="{80DBBE7C-6ED6-4EEF-A894-4F2EBBF87CBB}" srcOrd="0" destOrd="0" presId="urn:microsoft.com/office/officeart/2005/8/layout/lProcess2"/>
    <dgm:cxn modelId="{037E1CA4-70BD-4701-B60E-163CC74BA155}" type="presParOf" srcId="{80DBBE7C-6ED6-4EEF-A894-4F2EBBF87CBB}" destId="{C22B8A74-5DFA-4ED4-9630-010296DAA893}" srcOrd="0" destOrd="0" presId="urn:microsoft.com/office/officeart/2005/8/layout/lProcess2"/>
    <dgm:cxn modelId="{04500242-45ED-4477-B81D-BC091C8D950F}" type="presParOf" srcId="{80DBBE7C-6ED6-4EEF-A894-4F2EBBF87CBB}" destId="{E23BB5FA-7C0B-4D2B-AE89-AB90AB5B1054}" srcOrd="1" destOrd="0" presId="urn:microsoft.com/office/officeart/2005/8/layout/lProcess2"/>
    <dgm:cxn modelId="{701F545F-EAA6-4B6A-85EC-52559FF9F9EE}" type="presParOf" srcId="{80DBBE7C-6ED6-4EEF-A894-4F2EBBF87CBB}" destId="{FAE70A41-DA3F-4462-8539-16B8A677F597}" srcOrd="2" destOrd="0" presId="urn:microsoft.com/office/officeart/2005/8/layout/lProcess2"/>
    <dgm:cxn modelId="{2D1F3B23-7F8F-41AE-950B-04D4CC57AF0B}" type="presParOf" srcId="{FAE70A41-DA3F-4462-8539-16B8A677F597}" destId="{9BF54380-B287-43B3-9363-CD3B2BF1C92A}" srcOrd="0" destOrd="0" presId="urn:microsoft.com/office/officeart/2005/8/layout/lProcess2"/>
    <dgm:cxn modelId="{80279289-8DE7-4A2D-9A93-A9FFBB568F09}" type="presParOf" srcId="{9BF54380-B287-43B3-9363-CD3B2BF1C92A}" destId="{B76C0474-8CA3-4DED-870D-09CC464BD6FC}" srcOrd="0" destOrd="0" presId="urn:microsoft.com/office/officeart/2005/8/layout/lProcess2"/>
    <dgm:cxn modelId="{FFC4BF9C-0C4C-4CB9-90A1-AC2C5F2B8CF2}" type="presParOf" srcId="{9BF54380-B287-43B3-9363-CD3B2BF1C92A}" destId="{3375DC3D-D087-4645-A48C-186856448640}" srcOrd="1" destOrd="0" presId="urn:microsoft.com/office/officeart/2005/8/layout/lProcess2"/>
    <dgm:cxn modelId="{409CFA24-280D-4B1B-AF8D-7E719CD778E5}" type="presParOf" srcId="{9BF54380-B287-43B3-9363-CD3B2BF1C92A}" destId="{98520A3D-2F0C-4479-B0B3-A79CF6029444}" srcOrd="2" destOrd="0" presId="urn:microsoft.com/office/officeart/2005/8/layout/lProcess2"/>
    <dgm:cxn modelId="{A85A2E9F-A855-409A-9810-A40EB84EC6BF}" type="presParOf" srcId="{75F83BFE-D026-4155-9722-67B9B9EFF075}" destId="{92068C3C-630E-4AA3-AAD8-3CF1507F4208}" srcOrd="1" destOrd="0" presId="urn:microsoft.com/office/officeart/2005/8/layout/lProcess2"/>
    <dgm:cxn modelId="{05921636-46CF-484A-914C-0996F015F84D}" type="presParOf" srcId="{75F83BFE-D026-4155-9722-67B9B9EFF075}" destId="{5BB6F008-A358-4946-9B05-0511D5230CD5}" srcOrd="2" destOrd="0" presId="urn:microsoft.com/office/officeart/2005/8/layout/lProcess2"/>
    <dgm:cxn modelId="{9ADB27CB-F85D-4C8B-96E9-D610899B4353}" type="presParOf" srcId="{5BB6F008-A358-4946-9B05-0511D5230CD5}" destId="{4058D224-2C85-4654-88A6-16AACA77A328}" srcOrd="0" destOrd="0" presId="urn:microsoft.com/office/officeart/2005/8/layout/lProcess2"/>
    <dgm:cxn modelId="{D60E081D-569E-4298-A58E-8279627F561C}" type="presParOf" srcId="{5BB6F008-A358-4946-9B05-0511D5230CD5}" destId="{34864B5A-2219-468D-8D76-313934807677}" srcOrd="1" destOrd="0" presId="urn:microsoft.com/office/officeart/2005/8/layout/lProcess2"/>
    <dgm:cxn modelId="{BE94989F-8E0B-4A9C-B50E-87585362322E}" type="presParOf" srcId="{5BB6F008-A358-4946-9B05-0511D5230CD5}" destId="{5C11DACE-2A79-431B-A7E7-D614F5036B14}" srcOrd="2" destOrd="0" presId="urn:microsoft.com/office/officeart/2005/8/layout/lProcess2"/>
    <dgm:cxn modelId="{4478A67E-2478-48CA-979E-19F2B0BDA605}" type="presParOf" srcId="{5C11DACE-2A79-431B-A7E7-D614F5036B14}" destId="{0BCD4DCA-BF4C-490B-B869-FF47BA6045FE}" srcOrd="0" destOrd="0" presId="urn:microsoft.com/office/officeart/2005/8/layout/lProcess2"/>
    <dgm:cxn modelId="{7A01B684-6439-4404-AB8D-7B1B79A65FD0}" type="presParOf" srcId="{0BCD4DCA-BF4C-490B-B869-FF47BA6045FE}" destId="{64AFC50C-0AB2-4BFC-84C1-143DD8CF2349}" srcOrd="0" destOrd="0" presId="urn:microsoft.com/office/officeart/2005/8/layout/lProcess2"/>
    <dgm:cxn modelId="{EB6897A9-508B-4E05-BEE3-5AAD9F4B428A}" type="presParOf" srcId="{0BCD4DCA-BF4C-490B-B869-FF47BA6045FE}" destId="{13F094AE-621A-40ED-85E7-2C261F32EDE9}" srcOrd="1" destOrd="0" presId="urn:microsoft.com/office/officeart/2005/8/layout/lProcess2"/>
    <dgm:cxn modelId="{3F5A9C5F-943D-4257-849C-6EC98A90A2BC}" type="presParOf" srcId="{0BCD4DCA-BF4C-490B-B869-FF47BA6045FE}" destId="{4F4A6F2C-A21C-4607-BA57-C82DDF586248}" srcOrd="2" destOrd="0" presId="urn:microsoft.com/office/officeart/2005/8/layout/lProcess2"/>
    <dgm:cxn modelId="{BC6A89EC-1D4F-47B3-AF3A-04560B110289}" type="presParOf" srcId="{75F83BFE-D026-4155-9722-67B9B9EFF075}" destId="{F971FC9C-2B78-4259-A08A-2242CFCD0A19}" srcOrd="3" destOrd="0" presId="urn:microsoft.com/office/officeart/2005/8/layout/lProcess2"/>
    <dgm:cxn modelId="{22ED0AE2-DCAC-439B-A344-16EC81EADB4C}" type="presParOf" srcId="{75F83BFE-D026-4155-9722-67B9B9EFF075}" destId="{F156C847-7DA2-4DAD-8E4A-8E50178FFCBE}" srcOrd="4" destOrd="0" presId="urn:microsoft.com/office/officeart/2005/8/layout/lProcess2"/>
    <dgm:cxn modelId="{B6372B9A-A45C-4A1D-B2EB-F5D924AE741D}" type="presParOf" srcId="{F156C847-7DA2-4DAD-8E4A-8E50178FFCBE}" destId="{1571A38C-72B2-42FB-923F-C84842213183}" srcOrd="0" destOrd="0" presId="urn:microsoft.com/office/officeart/2005/8/layout/lProcess2"/>
    <dgm:cxn modelId="{779EFD23-DCBE-4ACF-9801-6C6E831D29D0}" type="presParOf" srcId="{F156C847-7DA2-4DAD-8E4A-8E50178FFCBE}" destId="{6AE0E4AB-225A-48CF-9CB1-885C5B8AB2E7}" srcOrd="1" destOrd="0" presId="urn:microsoft.com/office/officeart/2005/8/layout/lProcess2"/>
    <dgm:cxn modelId="{3E87F34D-DDF9-4163-84E3-7EA6E74DD3E4}" type="presParOf" srcId="{F156C847-7DA2-4DAD-8E4A-8E50178FFCBE}" destId="{38463C01-C70B-4380-9BC3-0877AF8B2FC1}" srcOrd="2" destOrd="0" presId="urn:microsoft.com/office/officeart/2005/8/layout/lProcess2"/>
    <dgm:cxn modelId="{98D4F3F6-3F62-4493-B91D-A41B5EE64A18}" type="presParOf" srcId="{38463C01-C70B-4380-9BC3-0877AF8B2FC1}" destId="{354B46A7-1FB1-4E8F-9447-299188BA6917}" srcOrd="0" destOrd="0" presId="urn:microsoft.com/office/officeart/2005/8/layout/lProcess2"/>
    <dgm:cxn modelId="{9EA7DEE2-D0ED-4601-915D-FEE690A14B5D}" type="presParOf" srcId="{354B46A7-1FB1-4E8F-9447-299188BA6917}" destId="{171A770D-D90E-4FE5-82EC-65F9DCF2A3B0}" srcOrd="0" destOrd="0" presId="urn:microsoft.com/office/officeart/2005/8/layout/lProcess2"/>
    <dgm:cxn modelId="{6630427E-4443-44A1-9BE0-68205B21077B}" type="presParOf" srcId="{354B46A7-1FB1-4E8F-9447-299188BA6917}" destId="{1DB8BE13-3DEA-45DD-8012-79EBC7028DF1}" srcOrd="1" destOrd="0" presId="urn:microsoft.com/office/officeart/2005/8/layout/lProcess2"/>
    <dgm:cxn modelId="{EA29CEAD-1556-4D60-8069-0A58613F7FAD}" type="presParOf" srcId="{354B46A7-1FB1-4E8F-9447-299188BA6917}" destId="{C4F3A738-7F57-4481-8FE0-C452A5102F4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F659D-37DB-4B2A-9216-F7A423C483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3B027-215C-4260-85E1-B9CF85C3F9F1}">
      <dgm:prSet phldrT="[Text]"/>
      <dgm:spPr/>
      <dgm:t>
        <a:bodyPr/>
        <a:lstStyle/>
        <a:p>
          <a:r>
            <a:rPr lang="en-US" dirty="0" smtClean="0"/>
            <a:t>supported product update level?</a:t>
          </a:r>
          <a:endParaRPr lang="en-US" dirty="0"/>
        </a:p>
      </dgm:t>
    </dgm:pt>
    <dgm:pt modelId="{840FF699-3D76-4CA6-BA47-047ADF1EA546}" type="parTrans" cxnId="{1DBB8245-3F46-425F-888D-6F1E36866750}">
      <dgm:prSet/>
      <dgm:spPr/>
      <dgm:t>
        <a:bodyPr/>
        <a:lstStyle/>
        <a:p>
          <a:endParaRPr lang="en-US"/>
        </a:p>
      </dgm:t>
    </dgm:pt>
    <dgm:pt modelId="{5200DF06-2935-4B7F-9639-57D037A051D9}" type="sibTrans" cxnId="{1DBB8245-3F46-425F-888D-6F1E36866750}">
      <dgm:prSet/>
      <dgm:spPr/>
      <dgm:t>
        <a:bodyPr/>
        <a:lstStyle/>
        <a:p>
          <a:endParaRPr lang="en-US"/>
        </a:p>
      </dgm:t>
    </dgm:pt>
    <dgm:pt modelId="{0E8AC1AB-936B-4BB1-8130-3CD379593350}">
      <dgm:prSet phldrT="[Text]"/>
      <dgm:spPr/>
      <dgm:t>
        <a:bodyPr/>
        <a:lstStyle/>
        <a:p>
          <a:r>
            <a:rPr lang="en-US" dirty="0" smtClean="0"/>
            <a:t>2018 IRD installed?</a:t>
          </a:r>
          <a:endParaRPr lang="en-US" dirty="0"/>
        </a:p>
      </dgm:t>
    </dgm:pt>
    <dgm:pt modelId="{27A04EA9-5E2F-419D-B664-820566A4B853}" type="parTrans" cxnId="{06500160-7908-4E4D-816E-61D1A35D5A5D}">
      <dgm:prSet/>
      <dgm:spPr/>
      <dgm:t>
        <a:bodyPr/>
        <a:lstStyle/>
        <a:p>
          <a:endParaRPr lang="en-US"/>
        </a:p>
      </dgm:t>
    </dgm:pt>
    <dgm:pt modelId="{B2BFEFDC-4C7B-4EC9-BA67-49A0480B5224}" type="sibTrans" cxnId="{06500160-7908-4E4D-816E-61D1A35D5A5D}">
      <dgm:prSet/>
      <dgm:spPr/>
      <dgm:t>
        <a:bodyPr/>
        <a:lstStyle/>
        <a:p>
          <a:endParaRPr lang="en-US"/>
        </a:p>
      </dgm:t>
    </dgm:pt>
    <dgm:pt modelId="{0FF30118-B627-45A6-B2E1-C2769E251500}">
      <dgm:prSet/>
      <dgm:spPr/>
      <dgm:t>
        <a:bodyPr/>
        <a:lstStyle/>
        <a:p>
          <a:r>
            <a:rPr lang="en-US" dirty="0" err="1" smtClean="0"/>
            <a:t>Aatrix</a:t>
          </a:r>
          <a:r>
            <a:rPr lang="en-US" dirty="0" smtClean="0"/>
            <a:t> installed?</a:t>
          </a:r>
          <a:endParaRPr lang="en-US" dirty="0"/>
        </a:p>
      </dgm:t>
    </dgm:pt>
    <dgm:pt modelId="{9AF0592D-0995-4CF8-83A3-C420C930D312}" type="parTrans" cxnId="{4B151238-7C04-4F4F-8BDD-1C06F03D29BD}">
      <dgm:prSet/>
      <dgm:spPr/>
      <dgm:t>
        <a:bodyPr/>
        <a:lstStyle/>
        <a:p>
          <a:endParaRPr lang="en-US"/>
        </a:p>
      </dgm:t>
    </dgm:pt>
    <dgm:pt modelId="{3EF1A4A4-8D80-43EE-AD96-48A6DE9F92CB}" type="sibTrans" cxnId="{4B151238-7C04-4F4F-8BDD-1C06F03D29BD}">
      <dgm:prSet/>
      <dgm:spPr/>
      <dgm:t>
        <a:bodyPr/>
        <a:lstStyle/>
        <a:p>
          <a:endParaRPr lang="en-US"/>
        </a:p>
      </dgm:t>
    </dgm:pt>
    <dgm:pt modelId="{031FF39C-A123-4B8B-9DA6-5DA801348F6D}">
      <dgm:prSet/>
      <dgm:spPr/>
      <dgm:t>
        <a:bodyPr/>
        <a:lstStyle/>
        <a:p>
          <a:r>
            <a:rPr lang="en-US" dirty="0" smtClean="0"/>
            <a:t>Security rights in role </a:t>
          </a:r>
          <a:r>
            <a:rPr lang="en-US" dirty="0" err="1" smtClean="0"/>
            <a:t>maint</a:t>
          </a:r>
          <a:r>
            <a:rPr lang="en-US" dirty="0" smtClean="0"/>
            <a:t>?</a:t>
          </a:r>
          <a:endParaRPr lang="en-US" dirty="0"/>
        </a:p>
      </dgm:t>
    </dgm:pt>
    <dgm:pt modelId="{E6099046-BF4A-442F-9FF0-C7C894AA22D2}" type="parTrans" cxnId="{E9B6CC2D-8EE2-41A8-BEE6-B6F9CEBAE9F2}">
      <dgm:prSet/>
      <dgm:spPr/>
      <dgm:t>
        <a:bodyPr/>
        <a:lstStyle/>
        <a:p>
          <a:endParaRPr lang="en-US"/>
        </a:p>
      </dgm:t>
    </dgm:pt>
    <dgm:pt modelId="{E3C332E0-B103-4DC0-9800-F2875B9B05C7}" type="sibTrans" cxnId="{E9B6CC2D-8EE2-41A8-BEE6-B6F9CEBAE9F2}">
      <dgm:prSet/>
      <dgm:spPr/>
      <dgm:t>
        <a:bodyPr/>
        <a:lstStyle/>
        <a:p>
          <a:endParaRPr lang="en-US"/>
        </a:p>
      </dgm:t>
    </dgm:pt>
    <dgm:pt modelId="{63363C0D-6A8D-4E0A-8AB0-EAF54E7B788B}">
      <dgm:prSet/>
      <dgm:spPr/>
      <dgm:t>
        <a:bodyPr/>
        <a:lstStyle/>
        <a:p>
          <a:r>
            <a:rPr lang="en-US" dirty="0" smtClean="0"/>
            <a:t>perpetual history checked?</a:t>
          </a:r>
          <a:endParaRPr lang="en-US" dirty="0"/>
        </a:p>
      </dgm:t>
    </dgm:pt>
    <dgm:pt modelId="{9BA6722A-A638-4895-8C54-EF0B277431C5}" type="parTrans" cxnId="{E4F85EDF-6F3D-43F7-B1B6-B612654133C5}">
      <dgm:prSet/>
      <dgm:spPr/>
      <dgm:t>
        <a:bodyPr/>
        <a:lstStyle/>
        <a:p>
          <a:endParaRPr lang="en-US"/>
        </a:p>
      </dgm:t>
    </dgm:pt>
    <dgm:pt modelId="{F44DA0C5-5940-4658-9A52-30E1E02EA997}" type="sibTrans" cxnId="{E4F85EDF-6F3D-43F7-B1B6-B612654133C5}">
      <dgm:prSet/>
      <dgm:spPr/>
      <dgm:t>
        <a:bodyPr/>
        <a:lstStyle/>
        <a:p>
          <a:endParaRPr lang="en-US"/>
        </a:p>
      </dgm:t>
    </dgm:pt>
    <dgm:pt modelId="{0BB1A16D-CFDF-4A27-B3F1-AB2B1A29617D}">
      <dgm:prSet/>
      <dgm:spPr/>
      <dgm:t>
        <a:bodyPr/>
        <a:lstStyle/>
        <a:p>
          <a:r>
            <a:rPr lang="en-US" dirty="0" smtClean="0"/>
            <a:t>Current on </a:t>
          </a:r>
          <a:r>
            <a:rPr lang="en-US" dirty="0" err="1" smtClean="0"/>
            <a:t>Maint</a:t>
          </a:r>
          <a:r>
            <a:rPr lang="en-US" dirty="0" smtClean="0"/>
            <a:t>?</a:t>
          </a:r>
          <a:endParaRPr lang="en-US" dirty="0"/>
        </a:p>
      </dgm:t>
    </dgm:pt>
    <dgm:pt modelId="{FBFAC72F-720E-4629-8A93-5D2161B26E73}" type="parTrans" cxnId="{97B5AB61-8792-4D89-BAE1-A6F69174DB9A}">
      <dgm:prSet/>
      <dgm:spPr/>
      <dgm:t>
        <a:bodyPr/>
        <a:lstStyle/>
        <a:p>
          <a:endParaRPr lang="en-US"/>
        </a:p>
      </dgm:t>
    </dgm:pt>
    <dgm:pt modelId="{DFE1ABBF-5A32-4A81-8550-13E92508E097}" type="sibTrans" cxnId="{97B5AB61-8792-4D89-BAE1-A6F69174DB9A}">
      <dgm:prSet/>
      <dgm:spPr/>
      <dgm:t>
        <a:bodyPr/>
        <a:lstStyle/>
        <a:p>
          <a:endParaRPr lang="en-US"/>
        </a:p>
      </dgm:t>
    </dgm:pt>
    <dgm:pt modelId="{D05F0AAC-BE10-4457-AC4A-C84215FE3739}" type="pres">
      <dgm:prSet presAssocID="{F57F659D-37DB-4B2A-9216-F7A423C48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11F83-7E48-4250-86D9-B02297AC9E41}" type="pres">
      <dgm:prSet presAssocID="{1463B027-215C-4260-85E1-B9CF85C3F9F1}" presName="node" presStyleLbl="node1" presStyleIdx="0" presStyleCnt="6" custLinFactY="-98333" custLinFactNeighborX="440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B4A9A-748E-46AB-BAF5-DDF05CBC5470}" type="pres">
      <dgm:prSet presAssocID="{5200DF06-2935-4B7F-9639-57D037A051D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DD36DB4-2707-4806-A950-E59A89467B35}" type="pres">
      <dgm:prSet presAssocID="{5200DF06-2935-4B7F-9639-57D037A051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C0D4E64-2CAE-43C7-9990-6C129010893B}" type="pres">
      <dgm:prSet presAssocID="{0E8AC1AB-936B-4BB1-8130-3CD379593350}" presName="node" presStyleLbl="node1" presStyleIdx="1" presStyleCnt="6" custLinFactY="-98333" custLinFactNeighborX="5982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0915-384F-4C5B-BA07-A398329266C2}" type="pres">
      <dgm:prSet presAssocID="{B2BFEFDC-4C7B-4EC9-BA67-49A0480B522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109DBAB-81BA-483F-94BB-BF688AFD8FCF}" type="pres">
      <dgm:prSet presAssocID="{B2BFEFDC-4C7B-4EC9-BA67-49A0480B522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CE9B6B9-4161-475E-9DCE-5060230F10D5}" type="pres">
      <dgm:prSet presAssocID="{63363C0D-6A8D-4E0A-8AB0-EAF54E7B788B}" presName="node" presStyleLbl="node1" presStyleIdx="2" presStyleCnt="6" custLinFactY="-98333" custLinFactNeighborX="5735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B326-E7BC-452B-B13B-9B96CA73FAD6}" type="pres">
      <dgm:prSet presAssocID="{F44DA0C5-5940-4658-9A52-30E1E02EA99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02E4339-C0B7-4D12-936D-D3C9EC1A7E40}" type="pres">
      <dgm:prSet presAssocID="{F44DA0C5-5940-4658-9A52-30E1E02EA99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87A8307-61C9-4C29-B255-80E711B3A7C5}" type="pres">
      <dgm:prSet presAssocID="{031FF39C-A123-4B8B-9DA6-5DA801348F6D}" presName="node" presStyleLbl="node1" presStyleIdx="3" presStyleCnt="6" custLinFactY="-98333" custLinFactNeighborX="304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83660-A48B-4CF3-9A96-583166616D24}" type="pres">
      <dgm:prSet presAssocID="{E3C332E0-B103-4DC0-9800-F2875B9B05C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91DE11C-BF37-4EF0-AC3B-7D57DF708F45}" type="pres">
      <dgm:prSet presAssocID="{E3C332E0-B103-4DC0-9800-F2875B9B05C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B5630FE-9E98-4D70-BD4E-FF9B70CC4F28}" type="pres">
      <dgm:prSet presAssocID="{0FF30118-B627-45A6-B2E1-C2769E251500}" presName="node" presStyleLbl="node1" presStyleIdx="4" presStyleCnt="6" custLinFactY="-98333" custLinFactNeighborX="55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2EA0-725B-4302-85C0-203152976B69}" type="pres">
      <dgm:prSet presAssocID="{3EF1A4A4-8D80-43EE-AD96-48A6DE9F92C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C4C1946-25C2-41FC-9156-E3C1A70661F1}" type="pres">
      <dgm:prSet presAssocID="{3EF1A4A4-8D80-43EE-AD96-48A6DE9F92C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637086F-9CE8-43E2-A094-423EFB487D5F}" type="pres">
      <dgm:prSet presAssocID="{0BB1A16D-CFDF-4A27-B3F1-AB2B1A29617D}" presName="node" presStyleLbl="node1" presStyleIdx="5" presStyleCnt="6" custLinFactY="-98333" custLinFactNeighborX="-192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AB526-AE69-4162-B069-7E6968D688DB}" type="presOf" srcId="{0BB1A16D-CFDF-4A27-B3F1-AB2B1A29617D}" destId="{C637086F-9CE8-43E2-A094-423EFB487D5F}" srcOrd="0" destOrd="0" presId="urn:microsoft.com/office/officeart/2005/8/layout/process1"/>
    <dgm:cxn modelId="{5E568B6B-E848-4A47-9E47-B8FE215E3121}" type="presOf" srcId="{1463B027-215C-4260-85E1-B9CF85C3F9F1}" destId="{EA711F83-7E48-4250-86D9-B02297AC9E41}" srcOrd="0" destOrd="0" presId="urn:microsoft.com/office/officeart/2005/8/layout/process1"/>
    <dgm:cxn modelId="{E9B6CC2D-8EE2-41A8-BEE6-B6F9CEBAE9F2}" srcId="{F57F659D-37DB-4B2A-9216-F7A423C4834A}" destId="{031FF39C-A123-4B8B-9DA6-5DA801348F6D}" srcOrd="3" destOrd="0" parTransId="{E6099046-BF4A-442F-9FF0-C7C894AA22D2}" sibTransId="{E3C332E0-B103-4DC0-9800-F2875B9B05C7}"/>
    <dgm:cxn modelId="{06500160-7908-4E4D-816E-61D1A35D5A5D}" srcId="{F57F659D-37DB-4B2A-9216-F7A423C4834A}" destId="{0E8AC1AB-936B-4BB1-8130-3CD379593350}" srcOrd="1" destOrd="0" parTransId="{27A04EA9-5E2F-419D-B664-820566A4B853}" sibTransId="{B2BFEFDC-4C7B-4EC9-BA67-49A0480B5224}"/>
    <dgm:cxn modelId="{C8F8A330-9795-4A88-819E-50AAAB11C6DB}" type="presOf" srcId="{E3C332E0-B103-4DC0-9800-F2875B9B05C7}" destId="{0F783660-A48B-4CF3-9A96-583166616D24}" srcOrd="0" destOrd="0" presId="urn:microsoft.com/office/officeart/2005/8/layout/process1"/>
    <dgm:cxn modelId="{1DBB8245-3F46-425F-888D-6F1E36866750}" srcId="{F57F659D-37DB-4B2A-9216-F7A423C4834A}" destId="{1463B027-215C-4260-85E1-B9CF85C3F9F1}" srcOrd="0" destOrd="0" parTransId="{840FF699-3D76-4CA6-BA47-047ADF1EA546}" sibTransId="{5200DF06-2935-4B7F-9639-57D037A051D9}"/>
    <dgm:cxn modelId="{E6524171-F9E3-49DC-9A2B-0FC17546E55F}" type="presOf" srcId="{031FF39C-A123-4B8B-9DA6-5DA801348F6D}" destId="{387A8307-61C9-4C29-B255-80E711B3A7C5}" srcOrd="0" destOrd="0" presId="urn:microsoft.com/office/officeart/2005/8/layout/process1"/>
    <dgm:cxn modelId="{92ED73F2-1311-4BB4-9B15-3070759BA151}" type="presOf" srcId="{3EF1A4A4-8D80-43EE-AD96-48A6DE9F92CB}" destId="{0C4C1946-25C2-41FC-9156-E3C1A70661F1}" srcOrd="1" destOrd="0" presId="urn:microsoft.com/office/officeart/2005/8/layout/process1"/>
    <dgm:cxn modelId="{75095898-B20E-42BF-BE96-4732E1DF53CD}" type="presOf" srcId="{5200DF06-2935-4B7F-9639-57D037A051D9}" destId="{17FB4A9A-748E-46AB-BAF5-DDF05CBC5470}" srcOrd="0" destOrd="0" presId="urn:microsoft.com/office/officeart/2005/8/layout/process1"/>
    <dgm:cxn modelId="{9C0494A0-6C34-4011-B05D-9AD1544B01CC}" type="presOf" srcId="{E3C332E0-B103-4DC0-9800-F2875B9B05C7}" destId="{A91DE11C-BF37-4EF0-AC3B-7D57DF708F45}" srcOrd="1" destOrd="0" presId="urn:microsoft.com/office/officeart/2005/8/layout/process1"/>
    <dgm:cxn modelId="{4926F27E-330D-472B-A4AE-CB6C9708B726}" type="presOf" srcId="{F57F659D-37DB-4B2A-9216-F7A423C4834A}" destId="{D05F0AAC-BE10-4457-AC4A-C84215FE3739}" srcOrd="0" destOrd="0" presId="urn:microsoft.com/office/officeart/2005/8/layout/process1"/>
    <dgm:cxn modelId="{5041153B-3100-4537-96AF-04966056E36F}" type="presOf" srcId="{3EF1A4A4-8D80-43EE-AD96-48A6DE9F92CB}" destId="{13912EA0-725B-4302-85C0-203152976B69}" srcOrd="0" destOrd="0" presId="urn:microsoft.com/office/officeart/2005/8/layout/process1"/>
    <dgm:cxn modelId="{FB613C9E-4776-4F15-A8AA-AAA8E7C35C1C}" type="presOf" srcId="{5200DF06-2935-4B7F-9639-57D037A051D9}" destId="{0DD36DB4-2707-4806-A950-E59A89467B35}" srcOrd="1" destOrd="0" presId="urn:microsoft.com/office/officeart/2005/8/layout/process1"/>
    <dgm:cxn modelId="{06B2EB46-AA37-47F5-BFD2-6A9A245B9293}" type="presOf" srcId="{B2BFEFDC-4C7B-4EC9-BA67-49A0480B5224}" destId="{2109DBAB-81BA-483F-94BB-BF688AFD8FCF}" srcOrd="1" destOrd="0" presId="urn:microsoft.com/office/officeart/2005/8/layout/process1"/>
    <dgm:cxn modelId="{04AAA799-65E1-4742-A47D-CD6C26104E38}" type="presOf" srcId="{B2BFEFDC-4C7B-4EC9-BA67-49A0480B5224}" destId="{9B090915-384F-4C5B-BA07-A398329266C2}" srcOrd="0" destOrd="0" presId="urn:microsoft.com/office/officeart/2005/8/layout/process1"/>
    <dgm:cxn modelId="{6A5DD0A3-C250-44D6-B033-919B46134B70}" type="presOf" srcId="{F44DA0C5-5940-4658-9A52-30E1E02EA997}" destId="{670EB326-E7BC-452B-B13B-9B96CA73FAD6}" srcOrd="0" destOrd="0" presId="urn:microsoft.com/office/officeart/2005/8/layout/process1"/>
    <dgm:cxn modelId="{E4F85EDF-6F3D-43F7-B1B6-B612654133C5}" srcId="{F57F659D-37DB-4B2A-9216-F7A423C4834A}" destId="{63363C0D-6A8D-4E0A-8AB0-EAF54E7B788B}" srcOrd="2" destOrd="0" parTransId="{9BA6722A-A638-4895-8C54-EF0B277431C5}" sibTransId="{F44DA0C5-5940-4658-9A52-30E1E02EA997}"/>
    <dgm:cxn modelId="{4B151238-7C04-4F4F-8BDD-1C06F03D29BD}" srcId="{F57F659D-37DB-4B2A-9216-F7A423C4834A}" destId="{0FF30118-B627-45A6-B2E1-C2769E251500}" srcOrd="4" destOrd="0" parTransId="{9AF0592D-0995-4CF8-83A3-C420C930D312}" sibTransId="{3EF1A4A4-8D80-43EE-AD96-48A6DE9F92CB}"/>
    <dgm:cxn modelId="{A7F2510F-7E02-4A60-8DC6-F9734A2E02BE}" type="presOf" srcId="{0FF30118-B627-45A6-B2E1-C2769E251500}" destId="{2B5630FE-9E98-4D70-BD4E-FF9B70CC4F28}" srcOrd="0" destOrd="0" presId="urn:microsoft.com/office/officeart/2005/8/layout/process1"/>
    <dgm:cxn modelId="{39B2B863-F806-4772-BB13-D375A562E353}" type="presOf" srcId="{63363C0D-6A8D-4E0A-8AB0-EAF54E7B788B}" destId="{ACE9B6B9-4161-475E-9DCE-5060230F10D5}" srcOrd="0" destOrd="0" presId="urn:microsoft.com/office/officeart/2005/8/layout/process1"/>
    <dgm:cxn modelId="{119C126D-9375-4178-97BD-D676744BAB99}" type="presOf" srcId="{0E8AC1AB-936B-4BB1-8130-3CD379593350}" destId="{FC0D4E64-2CAE-43C7-9990-6C129010893B}" srcOrd="0" destOrd="0" presId="urn:microsoft.com/office/officeart/2005/8/layout/process1"/>
    <dgm:cxn modelId="{97B5AB61-8792-4D89-BAE1-A6F69174DB9A}" srcId="{F57F659D-37DB-4B2A-9216-F7A423C4834A}" destId="{0BB1A16D-CFDF-4A27-B3F1-AB2B1A29617D}" srcOrd="5" destOrd="0" parTransId="{FBFAC72F-720E-4629-8A93-5D2161B26E73}" sibTransId="{DFE1ABBF-5A32-4A81-8550-13E92508E097}"/>
    <dgm:cxn modelId="{F4D88DDD-57DD-45F3-8FEB-B0A91E02BC0B}" type="presOf" srcId="{F44DA0C5-5940-4658-9A52-30E1E02EA997}" destId="{402E4339-C0B7-4D12-936D-D3C9EC1A7E40}" srcOrd="1" destOrd="0" presId="urn:microsoft.com/office/officeart/2005/8/layout/process1"/>
    <dgm:cxn modelId="{B8072280-8A77-4D42-9147-208B10196E45}" type="presParOf" srcId="{D05F0AAC-BE10-4457-AC4A-C84215FE3739}" destId="{EA711F83-7E48-4250-86D9-B02297AC9E41}" srcOrd="0" destOrd="0" presId="urn:microsoft.com/office/officeart/2005/8/layout/process1"/>
    <dgm:cxn modelId="{C303589B-FF0A-464F-8D1F-E92C5E3C9FEB}" type="presParOf" srcId="{D05F0AAC-BE10-4457-AC4A-C84215FE3739}" destId="{17FB4A9A-748E-46AB-BAF5-DDF05CBC5470}" srcOrd="1" destOrd="0" presId="urn:microsoft.com/office/officeart/2005/8/layout/process1"/>
    <dgm:cxn modelId="{D242A3F3-6697-4C75-9934-9A0188B0405A}" type="presParOf" srcId="{17FB4A9A-748E-46AB-BAF5-DDF05CBC5470}" destId="{0DD36DB4-2707-4806-A950-E59A89467B35}" srcOrd="0" destOrd="0" presId="urn:microsoft.com/office/officeart/2005/8/layout/process1"/>
    <dgm:cxn modelId="{9538214F-1766-4F23-9D12-2DE1E27B9D60}" type="presParOf" srcId="{D05F0AAC-BE10-4457-AC4A-C84215FE3739}" destId="{FC0D4E64-2CAE-43C7-9990-6C129010893B}" srcOrd="2" destOrd="0" presId="urn:microsoft.com/office/officeart/2005/8/layout/process1"/>
    <dgm:cxn modelId="{4F235253-E0AF-48D9-92F8-342A841BDAEE}" type="presParOf" srcId="{D05F0AAC-BE10-4457-AC4A-C84215FE3739}" destId="{9B090915-384F-4C5B-BA07-A398329266C2}" srcOrd="3" destOrd="0" presId="urn:microsoft.com/office/officeart/2005/8/layout/process1"/>
    <dgm:cxn modelId="{1CE8497E-980B-4E11-A56A-40493BCBBDF3}" type="presParOf" srcId="{9B090915-384F-4C5B-BA07-A398329266C2}" destId="{2109DBAB-81BA-483F-94BB-BF688AFD8FCF}" srcOrd="0" destOrd="0" presId="urn:microsoft.com/office/officeart/2005/8/layout/process1"/>
    <dgm:cxn modelId="{954DEC8C-FC1A-4185-A150-5E7358CA0D2E}" type="presParOf" srcId="{D05F0AAC-BE10-4457-AC4A-C84215FE3739}" destId="{ACE9B6B9-4161-475E-9DCE-5060230F10D5}" srcOrd="4" destOrd="0" presId="urn:microsoft.com/office/officeart/2005/8/layout/process1"/>
    <dgm:cxn modelId="{3B4FD891-C3C4-4528-89B9-85CC0B5FC4EF}" type="presParOf" srcId="{D05F0AAC-BE10-4457-AC4A-C84215FE3739}" destId="{670EB326-E7BC-452B-B13B-9B96CA73FAD6}" srcOrd="5" destOrd="0" presId="urn:microsoft.com/office/officeart/2005/8/layout/process1"/>
    <dgm:cxn modelId="{B1412145-D47C-4D4A-9D56-D44E5C214B36}" type="presParOf" srcId="{670EB326-E7BC-452B-B13B-9B96CA73FAD6}" destId="{402E4339-C0B7-4D12-936D-D3C9EC1A7E40}" srcOrd="0" destOrd="0" presId="urn:microsoft.com/office/officeart/2005/8/layout/process1"/>
    <dgm:cxn modelId="{62247665-621E-4A4F-BE5A-36237E7D693E}" type="presParOf" srcId="{D05F0AAC-BE10-4457-AC4A-C84215FE3739}" destId="{387A8307-61C9-4C29-B255-80E711B3A7C5}" srcOrd="6" destOrd="0" presId="urn:microsoft.com/office/officeart/2005/8/layout/process1"/>
    <dgm:cxn modelId="{FC0B29B7-0931-43CB-B7F2-A0C79CD01B11}" type="presParOf" srcId="{D05F0AAC-BE10-4457-AC4A-C84215FE3739}" destId="{0F783660-A48B-4CF3-9A96-583166616D24}" srcOrd="7" destOrd="0" presId="urn:microsoft.com/office/officeart/2005/8/layout/process1"/>
    <dgm:cxn modelId="{4B88B8FE-B46F-47FE-9786-C3FFDF492B4B}" type="presParOf" srcId="{0F783660-A48B-4CF3-9A96-583166616D24}" destId="{A91DE11C-BF37-4EF0-AC3B-7D57DF708F45}" srcOrd="0" destOrd="0" presId="urn:microsoft.com/office/officeart/2005/8/layout/process1"/>
    <dgm:cxn modelId="{13F856DF-E376-46A2-AD56-81DDE536B9E0}" type="presParOf" srcId="{D05F0AAC-BE10-4457-AC4A-C84215FE3739}" destId="{2B5630FE-9E98-4D70-BD4E-FF9B70CC4F28}" srcOrd="8" destOrd="0" presId="urn:microsoft.com/office/officeart/2005/8/layout/process1"/>
    <dgm:cxn modelId="{AEE60114-728A-41E5-B3BE-39DA68A8808F}" type="presParOf" srcId="{D05F0AAC-BE10-4457-AC4A-C84215FE3739}" destId="{13912EA0-725B-4302-85C0-203152976B69}" srcOrd="9" destOrd="0" presId="urn:microsoft.com/office/officeart/2005/8/layout/process1"/>
    <dgm:cxn modelId="{CEDD66C1-411B-45BE-8E81-D76FE8F4C3E6}" type="presParOf" srcId="{13912EA0-725B-4302-85C0-203152976B69}" destId="{0C4C1946-25C2-41FC-9156-E3C1A70661F1}" srcOrd="0" destOrd="0" presId="urn:microsoft.com/office/officeart/2005/8/layout/process1"/>
    <dgm:cxn modelId="{1309B0E5-3EE9-473D-A878-CF4F08F80516}" type="presParOf" srcId="{D05F0AAC-BE10-4457-AC4A-C84215FE3739}" destId="{C637086F-9CE8-43E2-A094-423EFB487D5F}" srcOrd="10" destOrd="0" presId="urn:microsoft.com/office/officeart/2005/8/layout/process1"/>
  </dgm:cxnLst>
  <dgm:bg>
    <a:gradFill>
      <a:gsLst>
        <a:gs pos="0">
          <a:srgbClr val="FFFF66"/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B8A74-5DFA-4ED4-9630-010296DAA893}">
      <dsp:nvSpPr>
        <dsp:cNvPr id="0" name=""/>
        <dsp:cNvSpPr/>
      </dsp:nvSpPr>
      <dsp:spPr>
        <a:xfrm>
          <a:off x="0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Print on own</a:t>
          </a:r>
        </a:p>
      </dsp:txBody>
      <dsp:txXfrm>
        <a:off x="0" y="0"/>
        <a:ext cx="2611933" cy="1357788"/>
      </dsp:txXfrm>
    </dsp:sp>
    <dsp:sp modelId="{B76C0474-8CA3-4DED-870D-09CC464BD6FC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FREE</a:t>
          </a:r>
        </a:p>
      </dsp:txBody>
      <dsp:txXfrm>
        <a:off x="302166" y="1399083"/>
        <a:ext cx="2009608" cy="1284701"/>
      </dsp:txXfrm>
    </dsp:sp>
    <dsp:sp modelId="{98520A3D-2F0C-4479-B0B3-A79CF6029444}">
      <dsp:nvSpPr>
        <dsp:cNvPr id="0" name=""/>
        <dsp:cNvSpPr/>
      </dsp:nvSpPr>
      <dsp:spPr>
        <a:xfrm>
          <a:off x="262197" y="2933699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Purchase plain perforated forms (packets incl red copy)</a:t>
          </a:r>
        </a:p>
      </dsp:txBody>
      <dsp:txXfrm>
        <a:off x="302166" y="2973668"/>
        <a:ext cx="2009608" cy="1284701"/>
      </dsp:txXfrm>
    </dsp:sp>
    <dsp:sp modelId="{4058D224-2C85-4654-88A6-16AACA77A328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Efile</a:t>
          </a:r>
        </a:p>
      </dsp:txBody>
      <dsp:txXfrm>
        <a:off x="2808833" y="0"/>
        <a:ext cx="2611933" cy="1357788"/>
      </dsp:txXfrm>
    </dsp:sp>
    <dsp:sp modelId="{64AFC50C-0AB2-4BFC-84C1-143DD8CF2349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FEE</a:t>
          </a:r>
        </a:p>
      </dsp:txBody>
      <dsp:txXfrm>
        <a:off x="3109995" y="1399083"/>
        <a:ext cx="2009608" cy="1284701"/>
      </dsp:txXfrm>
    </dsp:sp>
    <dsp:sp modelId="{4F4A6F2C-A21C-4607-BA57-C82DDF586248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Required for 250+ 1099's</a:t>
          </a:r>
        </a:p>
      </dsp:txBody>
      <dsp:txXfrm>
        <a:off x="3109995" y="2973668"/>
        <a:ext cx="2009608" cy="1284701"/>
      </dsp:txXfrm>
    </dsp:sp>
    <dsp:sp modelId="{1571A38C-72B2-42FB-923F-C84842213183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Outsource</a:t>
          </a:r>
        </a:p>
      </dsp:txBody>
      <dsp:txXfrm>
        <a:off x="5616661" y="0"/>
        <a:ext cx="2611933" cy="1357788"/>
      </dsp:txXfrm>
    </dsp:sp>
    <dsp:sp modelId="{171A770D-D90E-4FE5-82EC-65F9DCF2A3B0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FEE</a:t>
          </a:r>
        </a:p>
      </dsp:txBody>
      <dsp:txXfrm>
        <a:off x="5917824" y="1399083"/>
        <a:ext cx="2009608" cy="1284701"/>
      </dsp:txXfrm>
    </dsp:sp>
    <dsp:sp modelId="{C4F3A738-7F57-4481-8FE0-C452A5102F43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Aatrix will print and mail your 1099's for you</a:t>
          </a:r>
        </a:p>
      </dsp:txBody>
      <dsp:txXfrm>
        <a:off x="5917824" y="2973668"/>
        <a:ext cx="2009608" cy="128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11F83-7E48-4250-86D9-B02297AC9E41}">
      <dsp:nvSpPr>
        <dsp:cNvPr id="0" name=""/>
        <dsp:cNvSpPr/>
      </dsp:nvSpPr>
      <dsp:spPr>
        <a:xfrm>
          <a:off x="181178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supported product update level?</a:t>
          </a:r>
          <a:endParaRPr lang="en-US" sz="1500" kern="1200" dirty="0"/>
        </a:p>
      </dsp:txBody>
      <dsp:txXfrm>
        <a:off x="211119" y="29941"/>
        <a:ext cx="968817" cy="962388"/>
      </dsp:txXfrm>
    </dsp:sp>
    <dsp:sp modelId="{17FB4A9A-748E-46AB-BAF5-DDF05CBC5470}">
      <dsp:nvSpPr>
        <dsp:cNvPr id="0" name=""/>
        <dsp:cNvSpPr/>
      </dsp:nvSpPr>
      <dsp:spPr>
        <a:xfrm>
          <a:off x="1328992" y="383576"/>
          <a:ext cx="252522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328992" y="434599"/>
        <a:ext cx="176765" cy="153071"/>
      </dsp:txXfrm>
    </dsp:sp>
    <dsp:sp modelId="{FC0D4E64-2CAE-43C7-9990-6C129010893B}">
      <dsp:nvSpPr>
        <dsp:cNvPr id="0" name=""/>
        <dsp:cNvSpPr/>
      </dsp:nvSpPr>
      <dsp:spPr>
        <a:xfrm>
          <a:off x="1686335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2018 IRD installed?</a:t>
          </a:r>
          <a:endParaRPr lang="en-US" sz="1500" kern="1200" dirty="0"/>
        </a:p>
      </dsp:txBody>
      <dsp:txXfrm>
        <a:off x="1716276" y="29941"/>
        <a:ext cx="968817" cy="962388"/>
      </dsp:txXfrm>
    </dsp:sp>
    <dsp:sp modelId="{9B090915-384F-4C5B-BA07-A398329266C2}">
      <dsp:nvSpPr>
        <dsp:cNvPr id="0" name=""/>
        <dsp:cNvSpPr/>
      </dsp:nvSpPr>
      <dsp:spPr>
        <a:xfrm>
          <a:off x="2815368" y="383576"/>
          <a:ext cx="212706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15368" y="434599"/>
        <a:ext cx="148894" cy="153071"/>
      </dsp:txXfrm>
    </dsp:sp>
    <dsp:sp modelId="{ACE9B6B9-4161-475E-9DCE-5060230F10D5}">
      <dsp:nvSpPr>
        <dsp:cNvPr id="0" name=""/>
        <dsp:cNvSpPr/>
      </dsp:nvSpPr>
      <dsp:spPr>
        <a:xfrm>
          <a:off x="3116368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perpetual history checked?</a:t>
          </a:r>
          <a:endParaRPr lang="en-US" sz="1500" kern="1200" dirty="0"/>
        </a:p>
      </dsp:txBody>
      <dsp:txXfrm>
        <a:off x="3146309" y="29941"/>
        <a:ext cx="968817" cy="962388"/>
      </dsp:txXfrm>
    </dsp:sp>
    <dsp:sp modelId="{670EB326-E7BC-452B-B13B-9B96CA73FAD6}">
      <dsp:nvSpPr>
        <dsp:cNvPr id="0" name=""/>
        <dsp:cNvSpPr/>
      </dsp:nvSpPr>
      <dsp:spPr>
        <a:xfrm>
          <a:off x="4220249" y="383576"/>
          <a:ext cx="1593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20249" y="434599"/>
        <a:ext cx="111569" cy="153071"/>
      </dsp:txXfrm>
    </dsp:sp>
    <dsp:sp modelId="{387A8307-61C9-4C29-B255-80E711B3A7C5}">
      <dsp:nvSpPr>
        <dsp:cNvPr id="0" name=""/>
        <dsp:cNvSpPr/>
      </dsp:nvSpPr>
      <dsp:spPr>
        <a:xfrm>
          <a:off x="4445794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Security rights in role </a:t>
          </a:r>
          <a:r>
            <a:rPr lang="en-US" sz="1500" kern="1200" dirty="0" err="1" smtClean="0"/>
            <a:t>maint</a:t>
          </a:r>
          <a:r>
            <a:rPr lang="en-US" sz="1500" kern="1200" dirty="0" smtClean="0"/>
            <a:t>?</a:t>
          </a:r>
          <a:endParaRPr lang="en-US" sz="1500" kern="1200" dirty="0"/>
        </a:p>
      </dsp:txBody>
      <dsp:txXfrm>
        <a:off x="4475735" y="29941"/>
        <a:ext cx="968817" cy="962388"/>
      </dsp:txXfrm>
    </dsp:sp>
    <dsp:sp modelId="{0F783660-A48B-4CF3-9A96-583166616D24}">
      <dsp:nvSpPr>
        <dsp:cNvPr id="0" name=""/>
        <dsp:cNvSpPr/>
      </dsp:nvSpPr>
      <dsp:spPr>
        <a:xfrm>
          <a:off x="5551800" y="383576"/>
          <a:ext cx="163888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551800" y="434599"/>
        <a:ext cx="114722" cy="153071"/>
      </dsp:txXfrm>
    </dsp:sp>
    <dsp:sp modelId="{2B5630FE-9E98-4D70-BD4E-FF9B70CC4F28}">
      <dsp:nvSpPr>
        <dsp:cNvPr id="0" name=""/>
        <dsp:cNvSpPr/>
      </dsp:nvSpPr>
      <dsp:spPr>
        <a:xfrm>
          <a:off x="5783717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Aatrix</a:t>
          </a:r>
          <a:r>
            <a:rPr lang="en-US" sz="1500" kern="1200" dirty="0" smtClean="0"/>
            <a:t> installed?</a:t>
          </a:r>
          <a:endParaRPr lang="en-US" sz="1500" kern="1200" dirty="0"/>
        </a:p>
      </dsp:txBody>
      <dsp:txXfrm>
        <a:off x="5813658" y="29941"/>
        <a:ext cx="968817" cy="962388"/>
      </dsp:txXfrm>
    </dsp:sp>
    <dsp:sp modelId="{13912EA0-725B-4302-85C0-203152976B69}">
      <dsp:nvSpPr>
        <dsp:cNvPr id="0" name=""/>
        <dsp:cNvSpPr/>
      </dsp:nvSpPr>
      <dsp:spPr>
        <a:xfrm>
          <a:off x="6889722" y="383576"/>
          <a:ext cx="163886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889722" y="434599"/>
        <a:ext cx="114720" cy="153071"/>
      </dsp:txXfrm>
    </dsp:sp>
    <dsp:sp modelId="{C637086F-9CE8-43E2-A094-423EFB487D5F}">
      <dsp:nvSpPr>
        <dsp:cNvPr id="0" name=""/>
        <dsp:cNvSpPr/>
      </dsp:nvSpPr>
      <dsp:spPr>
        <a:xfrm>
          <a:off x="7121636" y="0"/>
          <a:ext cx="1028699" cy="1022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on </a:t>
          </a:r>
          <a:r>
            <a:rPr lang="en-US" sz="1500" kern="1200" dirty="0" err="1" smtClean="0"/>
            <a:t>Maint</a:t>
          </a:r>
          <a:r>
            <a:rPr lang="en-US" sz="1500" kern="1200" dirty="0" smtClean="0"/>
            <a:t>?</a:t>
          </a:r>
          <a:endParaRPr lang="en-US" sz="1500" kern="1200" dirty="0"/>
        </a:p>
      </dsp:txBody>
      <dsp:txXfrm>
        <a:off x="7151577" y="29941"/>
        <a:ext cx="968817" cy="96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5A2A1-B759-4BAE-AFE6-B1635DAD1F2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87703-6005-48B0-A0FD-7458148E8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3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7703-6005-48B0-A0FD-7458148E83C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5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AB45-D2F5-4D7B-A6BB-FF8B46AB51A1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4ED-7584-43E8-A1D0-6AC744DF07EE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F1B9-0ABF-4F7E-87FE-B44D6007339A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9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F538-328F-4321-B5C1-FD4F0E3E75F2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9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A416-3046-45E1-9EE8-74F6B50EA481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859-8291-4F52-8B0B-A0394C66A0B0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76A-6868-43D7-877C-F4CCA8A7950A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9F88-68D4-4BD2-8EED-53E93871E446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2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0D51-CC2D-49EC-85E9-4F9DBA1D3971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8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9278-FFE1-4E57-B1D0-D8FD799657CF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8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7D69-8C8B-4358-99E2-FE1415603B9E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2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EEFC-2AC9-4EC1-96B7-55654853DB98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4FFC-E607-44C5-824A-B6E040616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480A-CD52-482C-AAC2-1F4DD833B59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9DE-6877-478D-A35F-D9DDB4A7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agecity.na.sage.com/support_communities/sage100_erp/sage100-yearen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Year End Processing 2018</a:t>
            </a:r>
          </a:p>
          <a:p>
            <a:pPr algn="ctr"/>
            <a:endParaRPr lang="en-US" sz="1000" b="1" dirty="0" smtClean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1000" b="1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200" b="1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Presented </a:t>
            </a:r>
            <a:r>
              <a:rPr lang="en-US" sz="4200" b="1" dirty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by: </a:t>
            </a:r>
            <a:r>
              <a:rPr lang="en-US" sz="4200" b="1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Jesse Braun and Dana Halpin</a:t>
            </a:r>
            <a:endParaRPr lang="en-US" sz="4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0" y="4957743"/>
            <a:ext cx="5491150" cy="16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Physical Count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53458"/>
            <a:ext cx="1803066" cy="552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75" y="1181254"/>
            <a:ext cx="58578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147638"/>
            <a:ext cx="55168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Agenda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705600" cy="5791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333E48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Sage 100 Supported Versions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1099’s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Payroll Year End Processing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Payroll W2’s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Payroll ACA reporting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85529"/>
            <a:ext cx="1981200" cy="192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0960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27932"/>
            <a:ext cx="749808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Sage 100 Supported Versions</a:t>
            </a:r>
            <a:b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 1099’s &amp; Payroll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1371600"/>
            <a:ext cx="86868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4531" y="2057400"/>
            <a:ext cx="64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 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057400"/>
            <a:ext cx="78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 1+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133600"/>
            <a:ext cx="78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 2+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840968"/>
            <a:ext cx="67150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US" dirty="0"/>
              <a:t>Not sure which version you are on?  In Sage 100, go to Help </a:t>
            </a:r>
            <a:r>
              <a:rPr lang="en-US" dirty="0">
                <a:sym typeface="Wingdings" panose="05000000000000000000" pitchFamily="2" charset="2"/>
              </a:rPr>
              <a:t> About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 1099’s What’s Required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877" y="4248150"/>
            <a:ext cx="4429125" cy="260985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9204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Aatrix</a:t>
            </a:r>
            <a:r>
              <a:rPr lang="en-US" sz="2400" dirty="0" smtClean="0"/>
              <a:t> </a:t>
            </a:r>
            <a:r>
              <a:rPr lang="en-US" sz="2400" dirty="0" err="1" smtClean="0"/>
              <a:t>eFiling</a:t>
            </a:r>
            <a:r>
              <a:rPr lang="en-US" sz="2400" dirty="0" smtClean="0"/>
              <a:t> &amp; Reporting must be installed on the user’s workstation, with sufficient permissions to allow download &amp; install of </a:t>
            </a:r>
            <a:r>
              <a:rPr lang="en-US" sz="2400" dirty="0" err="1" smtClean="0"/>
              <a:t>Aatrix</a:t>
            </a:r>
            <a:r>
              <a:rPr lang="en-US" sz="2400" dirty="0" smtClean="0"/>
              <a:t> updates.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dirty="0" smtClean="0"/>
              <a:t>Must be current on software maintenance plan with Sage &amp; have active internet connection.</a:t>
            </a:r>
          </a:p>
          <a:p>
            <a:r>
              <a:rPr lang="en-US" sz="2400" dirty="0"/>
              <a:t>Install year end IRD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607"/>
            <a:ext cx="7425716" cy="97565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 1099’s Setups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8398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01" y="762000"/>
            <a:ext cx="6362700" cy="404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" y="3036516"/>
            <a:ext cx="6610350" cy="439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405" y="3006606"/>
            <a:ext cx="2726505" cy="3076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4874" y="1389975"/>
            <a:ext cx="1721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 </a:t>
            </a:r>
            <a:r>
              <a:rPr lang="en-US" dirty="0" err="1" smtClean="0"/>
              <a:t>Here..Add</a:t>
            </a:r>
            <a:r>
              <a:rPr lang="en-US" dirty="0" smtClean="0"/>
              <a:t>, edit, delete amounts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981485" y="2390652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-1860000">
            <a:off x="5776821" y="5654596"/>
            <a:ext cx="845774" cy="2269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22" y="622434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16" y="152399"/>
            <a:ext cx="7425716" cy="97565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 Payment History Report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9204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4" y="1159646"/>
            <a:ext cx="5819775" cy="5248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836" y="41534"/>
            <a:ext cx="7157236" cy="975657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1099 Form 1099 </a:t>
            </a:r>
            <a:r>
              <a:rPr lang="en-US" sz="3800" dirty="0" err="1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efling</a:t>
            </a:r>
            <a:r>
              <a:rPr lang="en-US" sz="380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&amp; Reporting</a:t>
            </a:r>
            <a:endParaRPr lang="en-US" sz="3800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9204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172200"/>
            <a:ext cx="65895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Questions re: forms and fees? Contact us!!!</a:t>
            </a:r>
            <a:endParaRPr lang="en-US" sz="2400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681587"/>
              </p:ext>
            </p:extLst>
          </p:nvPr>
        </p:nvGraphicFramePr>
        <p:xfrm>
          <a:off x="3632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0" y="31589"/>
            <a:ext cx="7425716" cy="9756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1099 Form 1099 </a:t>
            </a:r>
            <a:r>
              <a:rPr lang="en-US" dirty="0" err="1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efling</a:t>
            </a: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&amp; Reporting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9204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14400"/>
            <a:ext cx="5867400" cy="448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08" y="1214590"/>
            <a:ext cx="33528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5791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The </a:t>
            </a:r>
            <a:r>
              <a:rPr lang="en-US" dirty="0"/>
              <a:t>Federal 1099 COPY A and the Federal 1096 forms must be printed on pre-printed forms with red ink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736" y="5438476"/>
            <a:ext cx="661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Follow the wizard and once info in 1099 recipient grid have passed error checking you are ready to process.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528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Dates of Year End Updates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324600" cy="5562600"/>
          </a:xfrm>
        </p:spPr>
        <p:txBody>
          <a:bodyPr>
            <a:normAutofit fontScale="62500" lnSpcReduction="20000"/>
          </a:bodyPr>
          <a:lstStyle/>
          <a:p>
            <a:pPr lvl="0"/>
            <a:endParaRPr lang="en-US" b="1" dirty="0" smtClean="0"/>
          </a:p>
          <a:p>
            <a:r>
              <a:rPr lang="en-US" dirty="0"/>
              <a:t>The </a:t>
            </a:r>
            <a:r>
              <a:rPr lang="en-US" b="1" dirty="0" err="1"/>
              <a:t>eFiling</a:t>
            </a:r>
            <a:r>
              <a:rPr lang="en-US" b="1" dirty="0"/>
              <a:t> and Reporting (</a:t>
            </a:r>
            <a:r>
              <a:rPr lang="en-US" b="1" dirty="0" err="1"/>
              <a:t>Aatrix</a:t>
            </a:r>
            <a:r>
              <a:rPr lang="en-US" b="1" dirty="0"/>
              <a:t>) year end update</a:t>
            </a:r>
            <a:r>
              <a:rPr lang="en-US" dirty="0"/>
              <a:t> will be released by automatic update approximately </a:t>
            </a:r>
            <a:r>
              <a:rPr lang="en-US" b="1" dirty="0"/>
              <a:t>December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(est. target date)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2018</a:t>
            </a:r>
            <a:r>
              <a:rPr lang="en-US" b="1" dirty="0"/>
              <a:t> Interim Release Download (IRD) </a:t>
            </a:r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u="sng" dirty="0"/>
              <a:t>scheduled</a:t>
            </a:r>
            <a:r>
              <a:rPr lang="en-US" dirty="0"/>
              <a:t> to be available by download </a:t>
            </a:r>
            <a:r>
              <a:rPr lang="en-US" b="1" dirty="0"/>
              <a:t>December 20th </a:t>
            </a:r>
            <a:r>
              <a:rPr lang="en-US" b="1" dirty="0">
                <a:solidFill>
                  <a:srgbClr val="FF0000"/>
                </a:solidFill>
              </a:rPr>
              <a:t>(est. target date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/>
          </a:p>
          <a:p>
            <a:pPr marL="82296" indent="0">
              <a:buNone/>
            </a:pPr>
            <a:r>
              <a:rPr lang="en-US" i="1" dirty="0" smtClean="0"/>
              <a:t>	 IRD: Last-minute </a:t>
            </a:r>
            <a:r>
              <a:rPr lang="en-US" i="1" dirty="0"/>
              <a:t>fixes to prepare your payroll or </a:t>
            </a:r>
            <a:r>
              <a:rPr lang="en-US" i="1" dirty="0" smtClean="0"/>
              <a:t>	 accounts payable </a:t>
            </a:r>
            <a:r>
              <a:rPr lang="en-US" i="1" dirty="0"/>
              <a:t>system for W2 or 1099 </a:t>
            </a:r>
            <a:r>
              <a:rPr lang="en-US" i="1" dirty="0" smtClean="0"/>
              <a:t>filing</a:t>
            </a:r>
            <a:r>
              <a:rPr lang="en-US" i="1" dirty="0"/>
              <a:t>. It </a:t>
            </a:r>
            <a:r>
              <a:rPr lang="en-US" i="1" dirty="0" smtClean="0"/>
              <a:t>	may also </a:t>
            </a:r>
            <a:r>
              <a:rPr lang="en-US" i="1" dirty="0"/>
              <a:t>include </a:t>
            </a:r>
            <a:r>
              <a:rPr lang="en-US" i="1" dirty="0" smtClean="0"/>
              <a:t>other changes required </a:t>
            </a:r>
            <a:r>
              <a:rPr lang="en-US" i="1" dirty="0"/>
              <a:t>by </a:t>
            </a:r>
            <a:r>
              <a:rPr lang="en-US" i="1" dirty="0" smtClean="0"/>
              <a:t>last-	minute tax law </a:t>
            </a:r>
            <a:r>
              <a:rPr lang="en-US" i="1" dirty="0"/>
              <a:t>updates.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2019-Q1 Tax Table Update (TTU) December 20th </a:t>
            </a:r>
            <a:r>
              <a:rPr lang="en-US" b="1" dirty="0">
                <a:solidFill>
                  <a:srgbClr val="FF0000"/>
                </a:solidFill>
              </a:rPr>
              <a:t>(est. target date) 	</a:t>
            </a:r>
            <a:endParaRPr lang="en-US" b="1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applicable Product Update, </a:t>
            </a:r>
            <a:r>
              <a:rPr lang="en-US" dirty="0" smtClean="0"/>
              <a:t>2018 </a:t>
            </a:r>
            <a:r>
              <a:rPr lang="en-US" dirty="0"/>
              <a:t>IRD and </a:t>
            </a:r>
            <a:r>
              <a:rPr lang="en-US" dirty="0" err="1"/>
              <a:t>Aatrix</a:t>
            </a:r>
            <a:r>
              <a:rPr lang="en-US" dirty="0"/>
              <a:t> year end update </a:t>
            </a:r>
            <a:r>
              <a:rPr lang="en-US" b="1" u="sng" dirty="0"/>
              <a:t>must be</a:t>
            </a:r>
            <a:r>
              <a:rPr lang="en-US" dirty="0"/>
              <a:t> installed </a:t>
            </a:r>
            <a:r>
              <a:rPr lang="en-US" b="1" u="sng" dirty="0"/>
              <a:t>before</a:t>
            </a:r>
            <a:r>
              <a:rPr lang="en-US" b="1" dirty="0"/>
              <a:t> </a:t>
            </a:r>
            <a:r>
              <a:rPr lang="en-US" dirty="0"/>
              <a:t>processing W2, ACA or 1099 forms for </a:t>
            </a:r>
            <a:r>
              <a:rPr lang="en-US" dirty="0" smtClean="0"/>
              <a:t>2018</a:t>
            </a:r>
            <a:r>
              <a:rPr lang="en-US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79064"/>
            <a:ext cx="6858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Payroll 2.0 (Sage 100 2018)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066800"/>
            <a:ext cx="6324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Sage 100 2018 users need Payroll 2.18.5 (available 11-15-18) or </a:t>
            </a:r>
            <a:r>
              <a:rPr lang="en-US" dirty="0"/>
              <a:t>Payroll </a:t>
            </a:r>
            <a:r>
              <a:rPr lang="en-US" dirty="0" smtClean="0"/>
              <a:t>2.19 </a:t>
            </a:r>
            <a:r>
              <a:rPr lang="en-US" dirty="0"/>
              <a:t>(available </a:t>
            </a:r>
            <a:r>
              <a:rPr lang="en-US" dirty="0" smtClean="0"/>
              <a:t>Dec 2018)  </a:t>
            </a:r>
            <a:endParaRPr lang="en-US" dirty="0"/>
          </a:p>
          <a:p>
            <a:r>
              <a:rPr lang="en-US" dirty="0" smtClean="0"/>
              <a:t>Payroll </a:t>
            </a:r>
            <a:r>
              <a:rPr lang="en-US" dirty="0"/>
              <a:t>2.0 does NOT require a TTU. Tax information is maintained in CLAD and system table changes will be pushed down via the Payroll Tax Update within the software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IRD is necessary included in the 2.xx.x release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Remember </a:t>
            </a:r>
            <a:r>
              <a:rPr lang="en-US" dirty="0"/>
              <a:t>to check back at the end of January 2019, for the latest TTU release to ensure that you will have the most up-to-date tax tables for the 1st quarter of </a:t>
            </a:r>
            <a:r>
              <a:rPr lang="en-US" dirty="0" smtClean="0"/>
              <a:t>2019 </a:t>
            </a:r>
            <a:r>
              <a:rPr lang="en-US" dirty="0"/>
              <a:t>tax year.</a:t>
            </a:r>
          </a:p>
          <a:p>
            <a:endParaRPr lang="en-US" dirty="0"/>
          </a:p>
          <a:p>
            <a:r>
              <a:rPr lang="en-US" dirty="0"/>
              <a:t>After installing the 2019-Q1 TTU, remember to verify the Unemployment Tax Rate in Tax Table Maintenance for </a:t>
            </a:r>
            <a:r>
              <a:rPr lang="en-US" u="sng" dirty="0"/>
              <a:t>each</a:t>
            </a:r>
            <a:r>
              <a:rPr lang="en-US" dirty="0"/>
              <a:t> of the states you process payroll, to reflect your company's correct </a:t>
            </a:r>
            <a:r>
              <a:rPr lang="en-US" dirty="0" smtClean="0"/>
              <a:t>2019 </a:t>
            </a:r>
            <a:r>
              <a:rPr lang="en-US" dirty="0"/>
              <a:t>unemployment rate for </a:t>
            </a:r>
            <a:r>
              <a:rPr lang="en-US" u="sng" dirty="0"/>
              <a:t>each </a:t>
            </a:r>
            <a:r>
              <a:rPr lang="en-US" dirty="0"/>
              <a:t>Sage 100 company you process payroll in.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683764"/>
            <a:ext cx="5519928" cy="1126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Versions 2017-2016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9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Year End Processing</a:t>
            </a:r>
            <a:b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100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Why so important?</a:t>
            </a:r>
            <a:endParaRPr lang="en-US" sz="3100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3" y="1371600"/>
            <a:ext cx="6324600" cy="228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333E4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7" y="6034134"/>
            <a:ext cx="1803066" cy="552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752600"/>
            <a:ext cx="6460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Roll your fiscal period and year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Creates your correct Fiscal Year to Date and Prior Year to Date buckets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Standard utilities </a:t>
            </a:r>
            <a:r>
              <a:rPr lang="en-US" sz="2000" dirty="0"/>
              <a:t>auto run in system based on </a:t>
            </a:r>
            <a:r>
              <a:rPr lang="en-US" sz="2000" dirty="0" smtClean="0"/>
              <a:t>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Makes sure no one can post to the prior year after balancing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09880"/>
            <a:ext cx="260032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60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Payroll Year End Resets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302381"/>
            <a:ext cx="50292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Employee Benefits Limits (check setup!)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Pension Plan Deductions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Cafeteria Plan Deductions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Allocated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Fringe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Non-Qualified Plan &amp; Dependent Care Benefits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611656"/>
            <a:ext cx="52578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RESETS: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all Quarterly &amp; Yearly reports to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Removes perpetual/</a:t>
            </a:r>
            <a:r>
              <a:rPr lang="en-US" dirty="0" err="1" smtClean="0"/>
              <a:t>ck</a:t>
            </a:r>
            <a:r>
              <a:rPr lang="en-US" dirty="0" smtClean="0"/>
              <a:t> </a:t>
            </a:r>
            <a:r>
              <a:rPr lang="en-US" dirty="0"/>
              <a:t>history (system settings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Purges Terminated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Purges Standard Deduction with goals met</a:t>
            </a:r>
            <a:endParaRPr lang="en-US" dirty="0"/>
          </a:p>
        </p:txBody>
      </p:sp>
      <p:pic>
        <p:nvPicPr>
          <p:cNvPr id="9" name="Picture 2" descr="http://www.arealchange.com/blog/wp-content/uploads/2012/05/bigstock-Reset-Button-6741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567"/>
            <a:ext cx="1828800" cy="23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480000">
            <a:off x="1701520" y="5772869"/>
            <a:ext cx="40803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Tip: Setup Paperless Office to save Period End Reports!!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954" y="136321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Period End/</a:t>
            </a:r>
            <a:r>
              <a:rPr lang="en-US" dirty="0" err="1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Yr</a:t>
            </a:r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End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5334000"/>
          </a:xfrm>
        </p:spPr>
        <p:txBody>
          <a:bodyPr>
            <a:noAutofit/>
          </a:bodyPr>
          <a:lstStyle/>
          <a:p>
            <a:pPr lvl="0"/>
            <a:r>
              <a:rPr lang="en-US" sz="1250" dirty="0"/>
              <a:t>Set the Payroll module date to the </a:t>
            </a:r>
            <a:r>
              <a:rPr lang="en-US" sz="1250" dirty="0" smtClean="0"/>
              <a:t>year-ending </a:t>
            </a:r>
            <a:r>
              <a:rPr lang="en-US" sz="1250" dirty="0"/>
              <a:t>date </a:t>
            </a:r>
          </a:p>
          <a:p>
            <a:pPr lvl="0"/>
            <a:r>
              <a:rPr lang="en-US" sz="1250" dirty="0"/>
              <a:t>Open Payroll, Reports, print each of the following reports, and verify that all checks and adjustments have been entered for the current quarter:</a:t>
            </a:r>
          </a:p>
          <a:p>
            <a:pPr lvl="1"/>
            <a:r>
              <a:rPr lang="en-US" sz="1250" dirty="0"/>
              <a:t>Quarterly Tax Report </a:t>
            </a:r>
          </a:p>
          <a:p>
            <a:pPr lvl="1"/>
            <a:r>
              <a:rPr lang="en-US" sz="1250" dirty="0"/>
              <a:t>Payroll Check History Report </a:t>
            </a:r>
          </a:p>
          <a:p>
            <a:pPr lvl="1"/>
            <a:r>
              <a:rPr lang="en-US" sz="1250" dirty="0"/>
              <a:t>Quarterly Pay Period Recap</a:t>
            </a:r>
          </a:p>
          <a:p>
            <a:pPr lvl="1"/>
            <a:r>
              <a:rPr lang="en-US" sz="1250" dirty="0"/>
              <a:t>Deduction Report </a:t>
            </a:r>
          </a:p>
          <a:p>
            <a:pPr lvl="0"/>
            <a:r>
              <a:rPr lang="en-US" sz="1250" dirty="0"/>
              <a:t>Open Payroll, Period End, and print the following reports:</a:t>
            </a:r>
          </a:p>
          <a:p>
            <a:pPr lvl="1"/>
            <a:r>
              <a:rPr lang="en-US" sz="1250" dirty="0"/>
              <a:t>Quarterly Government Report (if applicable </a:t>
            </a:r>
          </a:p>
          <a:p>
            <a:pPr lvl="1"/>
            <a:r>
              <a:rPr lang="en-US" sz="1250" dirty="0"/>
              <a:t>Employee Totals Verification report - correct any discrepancies found </a:t>
            </a:r>
          </a:p>
          <a:p>
            <a:pPr lvl="1"/>
            <a:r>
              <a:rPr lang="en-US" sz="1250" dirty="0"/>
              <a:t>Federal </a:t>
            </a:r>
            <a:r>
              <a:rPr lang="en-US" sz="1250" dirty="0" err="1"/>
              <a:t>eFiling</a:t>
            </a:r>
            <a:r>
              <a:rPr lang="en-US" sz="1250" dirty="0"/>
              <a:t> and Reporting, select 941 Form and any applicable State payroll forms/reports </a:t>
            </a:r>
          </a:p>
          <a:p>
            <a:pPr lvl="1"/>
            <a:r>
              <a:rPr lang="en-US" sz="1250" dirty="0"/>
              <a:t>W-2 forms from within Federal </a:t>
            </a:r>
            <a:r>
              <a:rPr lang="en-US" sz="1250" dirty="0" err="1"/>
              <a:t>eFiling</a:t>
            </a:r>
            <a:r>
              <a:rPr lang="en-US" sz="1250" dirty="0"/>
              <a:t> and </a:t>
            </a:r>
            <a:r>
              <a:rPr lang="en-US" sz="1250" dirty="0" smtClean="0"/>
              <a:t>Reporting</a:t>
            </a:r>
          </a:p>
          <a:p>
            <a:pPr lvl="0"/>
            <a:endParaRPr lang="en-US" sz="1250" dirty="0" smtClean="0"/>
          </a:p>
          <a:p>
            <a:pPr lvl="0"/>
            <a:r>
              <a:rPr lang="en-US" sz="1250" dirty="0" smtClean="0"/>
              <a:t>Reconcile </a:t>
            </a:r>
            <a:r>
              <a:rPr lang="en-US" sz="1250" dirty="0"/>
              <a:t>your quarterly 941 forms to your W3 form </a:t>
            </a:r>
          </a:p>
          <a:p>
            <a:pPr lvl="0"/>
            <a:r>
              <a:rPr lang="en-US" sz="1250" dirty="0"/>
              <a:t>Back up your company data files </a:t>
            </a:r>
            <a:r>
              <a:rPr lang="en-US" sz="1250" dirty="0" smtClean="0"/>
              <a:t>&amp; </a:t>
            </a:r>
            <a:r>
              <a:rPr lang="en-US" sz="1250" dirty="0"/>
              <a:t>make a Copy Company </a:t>
            </a:r>
            <a:endParaRPr lang="en-US" sz="1250" dirty="0" smtClean="0"/>
          </a:p>
          <a:p>
            <a:pPr lvl="0"/>
            <a:r>
              <a:rPr lang="en-US" sz="1250" i="1" dirty="0" smtClean="0"/>
              <a:t>For version 2017 &amp; Prior use copy company for processing W2’s  (make sure 4</a:t>
            </a:r>
            <a:r>
              <a:rPr lang="en-US" sz="1250" i="1" baseline="30000" dirty="0" smtClean="0"/>
              <a:t>th</a:t>
            </a:r>
            <a:r>
              <a:rPr lang="en-US" sz="1250" i="1" dirty="0" smtClean="0"/>
              <a:t> </a:t>
            </a:r>
            <a:r>
              <a:rPr lang="en-US" sz="1250" i="1" dirty="0" err="1" smtClean="0"/>
              <a:t>Qtry</a:t>
            </a:r>
            <a:r>
              <a:rPr lang="en-US" sz="1250" i="1" dirty="0" smtClean="0"/>
              <a:t> TTU &amp; IRD installed)</a:t>
            </a:r>
            <a:endParaRPr lang="en-US" sz="1250" i="1" dirty="0"/>
          </a:p>
          <a:p>
            <a:pPr lvl="0"/>
            <a:r>
              <a:rPr lang="en-US" sz="1250" dirty="0"/>
              <a:t>Open Payroll, Period End, Period End Processing</a:t>
            </a:r>
          </a:p>
          <a:p>
            <a:pPr lvl="0"/>
            <a:r>
              <a:rPr lang="en-US" sz="1250" dirty="0"/>
              <a:t>Select </a:t>
            </a:r>
            <a:r>
              <a:rPr lang="en-US" sz="1250" dirty="0" smtClean="0"/>
              <a:t>closing</a:t>
            </a:r>
            <a:r>
              <a:rPr lang="en-US" sz="1250" dirty="0"/>
              <a:t> Year End, select Quarter and Year End Processing</a:t>
            </a:r>
          </a:p>
          <a:p>
            <a:pPr lvl="0"/>
            <a:r>
              <a:rPr lang="en-US" sz="1250" dirty="0"/>
              <a:t>Select check boxes for the reports to be printed, and click Print</a:t>
            </a:r>
          </a:p>
          <a:p>
            <a:pPr lvl="0"/>
            <a:r>
              <a:rPr lang="en-US" sz="1250" dirty="0"/>
              <a:t>After the reports are printed and verified, click Yes at the "Complete period end processing?" prompt.</a:t>
            </a:r>
          </a:p>
        </p:txBody>
      </p:sp>
      <p:sp>
        <p:nvSpPr>
          <p:cNvPr id="6" name="TextBox 5"/>
          <p:cNvSpPr txBox="1"/>
          <p:nvPr/>
        </p:nvSpPr>
        <p:spPr>
          <a:xfrm rot="480000">
            <a:off x="7031693" y="2441856"/>
            <a:ext cx="207579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Taxable Updates are Global</a:t>
            </a:r>
            <a:r>
              <a:rPr lang="en-US" dirty="0"/>
              <a:t> </a:t>
            </a:r>
            <a:r>
              <a:rPr lang="en-US" dirty="0" smtClean="0"/>
              <a:t>only for v2017 &amp; prior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Aatrix</a:t>
            </a: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dirty="0" err="1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Efiling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98" y="3402177"/>
            <a:ext cx="4340352" cy="2849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1295400"/>
            <a:ext cx="2105025" cy="1304925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24400" y="123588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169432"/>
            <a:ext cx="1905000" cy="1704975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14444" y="115601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07478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-24468"/>
            <a:ext cx="6705599" cy="1472268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How to Print W2s</a:t>
            </a:r>
            <a:b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(v2017 &amp; Prior)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6896100" cy="465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54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How to Print </a:t>
            </a: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W2s (v2018)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23" y="1561072"/>
            <a:ext cx="6683777" cy="461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" y="152400"/>
            <a:ext cx="70408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Example of W2 Setup Wizard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Content Placeholder 3" descr="Image result for screenshot of sage 100 w2 aatrix gri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5022"/>
            <a:ext cx="6324600" cy="44391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35608" y="5786736"/>
            <a:ext cx="4572000" cy="92333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Note: </a:t>
            </a:r>
            <a:r>
              <a:rPr lang="en-US" dirty="0"/>
              <a:t>You can make changes to any field in the grid but the data will </a:t>
            </a:r>
            <a:r>
              <a:rPr lang="en-US" b="1" dirty="0"/>
              <a:t>NOT </a:t>
            </a:r>
            <a:r>
              <a:rPr lang="en-US" dirty="0"/>
              <a:t>be written back into your Sage 100 ERP company data set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Filing Options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74" y="1371600"/>
            <a:ext cx="6103051" cy="452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54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 Forms are Needed?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EMPLOYEE W2 (copy B, C &amp; 2 Copy 2s). These must be printed on blank 4 part perforated paper w/notice on back.</a:t>
            </a:r>
          </a:p>
          <a:p>
            <a:r>
              <a:rPr lang="en-US" dirty="0"/>
              <a:t>Federal W2 (copy A)-print to plain paper</a:t>
            </a:r>
          </a:p>
          <a:p>
            <a:r>
              <a:rPr lang="en-US" dirty="0"/>
              <a:t>Federal W3-print to plain paper</a:t>
            </a:r>
          </a:p>
          <a:p>
            <a:r>
              <a:rPr lang="en-US" dirty="0"/>
              <a:t>State Copy –blank 4 part perforated</a:t>
            </a:r>
          </a:p>
          <a:p>
            <a:r>
              <a:rPr lang="en-US" dirty="0"/>
              <a:t>Employer W2-Copy D-prints 4/sheet to plain or blank 4 part perforated</a:t>
            </a:r>
          </a:p>
          <a:p>
            <a:pPr marL="82296" indent="0">
              <a:buNone/>
            </a:pPr>
            <a:r>
              <a:rPr lang="en-US" dirty="0"/>
              <a:t>(Forms can be ordered from Sage Checks &amp; Forms)</a:t>
            </a:r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498080" cy="1219200"/>
          </a:xfrm>
        </p:spPr>
        <p:txBody>
          <a:bodyPr>
            <a:normAutofit/>
          </a:bodyPr>
          <a:lstStyle/>
          <a:p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How </a:t>
            </a:r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Email W2s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87" y="1047075"/>
            <a:ext cx="7467600" cy="138112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60" y="2383653"/>
            <a:ext cx="5966747" cy="45943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200" y="5181600"/>
            <a:ext cx="158496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3640" y="4951709"/>
            <a:ext cx="4572000" cy="120032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Selecting this option will also select the Electronic Only/Electronic W-2 field in the W2/1099 Preparer window, when processing W2s using Federal </a:t>
            </a:r>
            <a:r>
              <a:rPr lang="en-US" dirty="0" err="1"/>
              <a:t>eFiling</a:t>
            </a:r>
            <a:r>
              <a:rPr lang="en-US" dirty="0"/>
              <a:t> and Reporting.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640" y="2266275"/>
            <a:ext cx="6096000" cy="64633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Open Payroll, Main, Employee Maintenance, Click Wages tab, </a:t>
            </a:r>
            <a:r>
              <a:rPr lang="en-US" dirty="0" smtClean="0"/>
              <a:t>click</a:t>
            </a:r>
            <a:r>
              <a:rPr lang="en-US" dirty="0"/>
              <a:t> Tax Status, Select the W2 Electronic Consent Signed box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6206108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199"/>
            <a:ext cx="6857999" cy="119123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ACA Reporting Requirements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6857999" cy="543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029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Cleaning up data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4" y="6035040"/>
            <a:ext cx="1803066" cy="552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617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Year end is a nice time to review your open information and give you a clean system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 Sales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 Purchase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Empty batches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Audit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Run the audit reports in Customer, Vendor and Inventory. After reviewing/saving choose to clear the audit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Old Paperless Office 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Paperless Office – Customer or Vendor Viewer to see all linked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Choose a date range, select all, then delete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can always reprint an invoice, this is the original PDF sent to the customer or vendor</a:t>
            </a:r>
          </a:p>
        </p:txBody>
      </p:sp>
    </p:spTree>
    <p:extLst>
      <p:ext uri="{BB962C8B-B14F-4D97-AF65-F5344CB8AC3E}">
        <p14:creationId xmlns:p14="http://schemas.microsoft.com/office/powerpoint/2010/main" val="20643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199"/>
            <a:ext cx="6857999" cy="119123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ACA Before You Begin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99021"/>
              </p:ext>
            </p:extLst>
          </p:nvPr>
        </p:nvGraphicFramePr>
        <p:xfrm>
          <a:off x="152400" y="1570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Image result for read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399"/>
            <a:ext cx="2057400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7294" y="4341674"/>
            <a:ext cx="8229600" cy="175432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Enter employer &amp; employee data for reporting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200929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199"/>
            <a:ext cx="7391400" cy="1191237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Setup ACA Employer Maintenance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50626"/>
            <a:ext cx="4772062" cy="452596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943600" y="1315672"/>
            <a:ext cx="2456688" cy="1219200"/>
          </a:xfrm>
          <a:prstGeom prst="rect">
            <a:avLst/>
          </a:prstGeom>
          <a:gradFill>
            <a:gsLst>
              <a:gs pos="0">
                <a:srgbClr val="FFFF66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Click the “Monthly Detail” button to enter information from each month</a:t>
            </a:r>
          </a:p>
          <a:p>
            <a:pPr lvl="1"/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81662" y="1524000"/>
            <a:ext cx="561938" cy="762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5943600" y="2631344"/>
            <a:ext cx="2456688" cy="1219200"/>
          </a:xfrm>
          <a:prstGeom prst="rect">
            <a:avLst/>
          </a:prstGeom>
          <a:gradFill>
            <a:gsLst>
              <a:gs pos="0">
                <a:srgbClr val="FFFF66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Click “Other Members” if there are any other company EINs to include in the same group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00" y="1925272"/>
            <a:ext cx="762000" cy="157992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438400" y="3581400"/>
            <a:ext cx="304800" cy="29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8587" y="3742058"/>
            <a:ext cx="2209713" cy="611585"/>
          </a:xfrm>
          <a:prstGeom prst="rect">
            <a:avLst/>
          </a:prstGeom>
          <a:gradFill>
            <a:gsLst>
              <a:gs pos="0">
                <a:srgbClr val="FFFF66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If checked “other member” button is avail</a:t>
            </a:r>
          </a:p>
          <a:p>
            <a:pPr lvl="1"/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43200" y="3871587"/>
            <a:ext cx="495300" cy="3956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7848600" cy="989159"/>
          </a:xfrm>
        </p:spPr>
        <p:txBody>
          <a:bodyPr>
            <a:normAutofit/>
          </a:bodyPr>
          <a:lstStyle/>
          <a:p>
            <a:r>
              <a:rPr lang="en-US" sz="380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Setup ACA Employer Maintenance</a:t>
            </a:r>
            <a:endParaRPr lang="en-US" sz="3800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9204" y="1066800"/>
            <a:ext cx="6324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941139"/>
            <a:ext cx="7829550" cy="5010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86779" y="957289"/>
            <a:ext cx="445128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After “Monthly </a:t>
            </a:r>
            <a:r>
              <a:rPr lang="en-US" dirty="0">
                <a:sym typeface="Wingdings" panose="05000000000000000000" pitchFamily="2" charset="2"/>
              </a:rPr>
              <a:t>Detail” button </a:t>
            </a:r>
            <a:r>
              <a:rPr lang="en-US" dirty="0" smtClean="0">
                <a:sym typeface="Wingdings" panose="05000000000000000000" pitchFamily="2" charset="2"/>
              </a:rPr>
              <a:t>is selected: </a:t>
            </a:r>
            <a:r>
              <a:rPr lang="en-US" dirty="0">
                <a:sym typeface="Wingdings" panose="05000000000000000000" pitchFamily="2" charset="2"/>
              </a:rPr>
              <a:t>enter information from each month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0" y="4648200"/>
            <a:ext cx="2456688" cy="1917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b="1" dirty="0"/>
              <a:t>Min Essential Coverage</a:t>
            </a:r>
            <a:r>
              <a:rPr lang="en-US" dirty="0"/>
              <a:t> - </a:t>
            </a:r>
            <a:r>
              <a:rPr lang="en-US" b="1" dirty="0"/>
              <a:t>Select this check box</a:t>
            </a:r>
            <a:r>
              <a:rPr lang="en-US" dirty="0"/>
              <a:t> if your company </a:t>
            </a:r>
            <a:r>
              <a:rPr lang="en-US" b="1" dirty="0"/>
              <a:t>offered</a:t>
            </a:r>
            <a:r>
              <a:rPr lang="en-US" dirty="0"/>
              <a:t> full-time employees an opportunity to enroll in an employer-sponsored health care plan that meets the ACA minimum essential coverage requirements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sz="1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64620" y="4633519"/>
            <a:ext cx="2456688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dirty="0">
                <a:sym typeface="Wingdings" panose="05000000000000000000" pitchFamily="2" charset="2"/>
              </a:rPr>
              <a:t>The “full time employee count” and “total employee count” fields can update from the ACA Applicable Large Employer Report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4267200"/>
            <a:ext cx="0" cy="366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53000" y="4267197"/>
            <a:ext cx="0" cy="366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81200" y="4267198"/>
            <a:ext cx="0" cy="366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62" y="6128573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" y="34954"/>
            <a:ext cx="729234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ACA Applicable Large Employer Report</a:t>
            </a:r>
            <a:endParaRPr lang="en-US" sz="3600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89108"/>
            <a:ext cx="5895975" cy="400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1143000"/>
            <a:ext cx="266623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Offered as a self-help tool</a:t>
            </a:r>
          </a:p>
          <a:p>
            <a:pPr lvl="1"/>
            <a:r>
              <a:rPr lang="en-US" dirty="0" smtClean="0"/>
              <a:t>Sage does </a:t>
            </a:r>
            <a:r>
              <a:rPr lang="en-US" dirty="0"/>
              <a:t>not guarantee accuracy or applicability to your circumstances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540" y="4951274"/>
            <a:ext cx="4572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To comply with the ACA, hours of service must be tracked </a:t>
            </a:r>
            <a:r>
              <a:rPr lang="en-US" dirty="0">
                <a:solidFill>
                  <a:srgbClr val="FF0000"/>
                </a:solidFill>
              </a:rPr>
              <a:t>by month</a:t>
            </a:r>
          </a:p>
          <a:p>
            <a:pPr lvl="1"/>
            <a:r>
              <a:rPr lang="en-US" dirty="0" smtClean="0"/>
              <a:t>Hours </a:t>
            </a:r>
            <a:r>
              <a:rPr lang="en-US" dirty="0"/>
              <a:t>worked are tracked by </a:t>
            </a:r>
            <a:r>
              <a:rPr lang="en-US" dirty="0">
                <a:solidFill>
                  <a:srgbClr val="FF0000"/>
                </a:solidFill>
              </a:rPr>
              <a:t>pay periods </a:t>
            </a:r>
            <a:r>
              <a:rPr lang="en-US" dirty="0"/>
              <a:t>in Sage </a:t>
            </a:r>
            <a:r>
              <a:rPr lang="en-US" dirty="0" smtClean="0"/>
              <a:t>100 &amp;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periods may span more than one month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29389"/>
            <a:ext cx="3095625" cy="325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71" y="6153458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7214532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ACA Employee Maintenance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066800"/>
            <a:ext cx="6324600" cy="5486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" y="1285670"/>
            <a:ext cx="663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99" y="2090532"/>
            <a:ext cx="5791200" cy="40576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38800" y="1533113"/>
            <a:ext cx="1066800" cy="40736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1940483"/>
            <a:ext cx="0" cy="42171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20790" y="3657600"/>
            <a:ext cx="1780309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Section </a:t>
            </a:r>
            <a:r>
              <a:rPr lang="en-US" dirty="0"/>
              <a:t>4980H Safe </a:t>
            </a:r>
            <a:r>
              <a:rPr lang="en-US" dirty="0" smtClean="0"/>
              <a:t>Harbor:</a:t>
            </a:r>
          </a:p>
          <a:p>
            <a:r>
              <a:rPr lang="en-US" dirty="0" smtClean="0"/>
              <a:t>Select </a:t>
            </a:r>
            <a:r>
              <a:rPr lang="en-US" dirty="0"/>
              <a:t>applicable code from the drop down list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13804" y="3419634"/>
            <a:ext cx="400728" cy="4980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307" y="2872854"/>
            <a:ext cx="1780309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Offer of Coverage Lookup box for codes that populate on the 1095-C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7012" y="4186747"/>
            <a:ext cx="2936297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Employee Share of Lowest </a:t>
            </a:r>
            <a:r>
              <a:rPr lang="en-US" sz="1600" dirty="0" smtClean="0"/>
              <a:t>Cost: The </a:t>
            </a:r>
            <a:r>
              <a:rPr lang="en-US" sz="1600" dirty="0"/>
              <a:t>employee's share of the lowest-cost monthly premium for </a:t>
            </a:r>
            <a:r>
              <a:rPr lang="en-US" sz="1600" i="1" u="sng" dirty="0"/>
              <a:t>self-only minimum essential coverage</a:t>
            </a:r>
            <a:r>
              <a:rPr lang="en-US" sz="1600" dirty="0"/>
              <a:t> providing minimum value that is offered to the employee. If the employee is </a:t>
            </a:r>
            <a:r>
              <a:rPr lang="en-US" sz="1600" u="sng" dirty="0"/>
              <a:t>not required</a:t>
            </a:r>
            <a:r>
              <a:rPr lang="en-US" sz="1600" dirty="0"/>
              <a:t> to contribute toward the premium, enter 0.00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31601" y="3276600"/>
            <a:ext cx="154590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6745" y="4518112"/>
            <a:ext cx="991948" cy="1090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8" y="6211326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54"/>
            <a:ext cx="7315200" cy="1219200"/>
          </a:xfrm>
        </p:spPr>
        <p:txBody>
          <a:bodyPr>
            <a:normAutofit/>
          </a:bodyPr>
          <a:lstStyle/>
          <a:p>
            <a:r>
              <a:rPr lang="en-US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ACA Employee Maintenance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5" y="990600"/>
            <a:ext cx="6324600" cy="4307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29199" y="1524000"/>
            <a:ext cx="1306585" cy="381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3352800"/>
            <a:ext cx="1600200" cy="4572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352800"/>
            <a:ext cx="28956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4200" y="1752600"/>
            <a:ext cx="1904999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50294" y="1905000"/>
            <a:ext cx="13062" cy="2523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46970" y="1009089"/>
            <a:ext cx="2925482" cy="203132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Click “Provided Self Insured Coverage” if the employee enrolled in employer-sponsored self-insured health coverage offered by your company during any part of the calendar year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" y="4428589"/>
            <a:ext cx="9144000" cy="145576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67361" y="4250559"/>
            <a:ext cx="3122386" cy="101566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Covered All Months</a:t>
            </a:r>
            <a:r>
              <a:rPr lang="en-US" sz="1200" dirty="0"/>
              <a:t> - select this check box if the individual was covered </a:t>
            </a:r>
            <a:r>
              <a:rPr lang="en-US" sz="1200" i="1" u="sng" dirty="0"/>
              <a:t>for at least one day in every month of the year</a:t>
            </a:r>
            <a:r>
              <a:rPr lang="en-US" sz="1200" dirty="0"/>
              <a:t>. Clear this check box if the individual was not covered for at least one day in every month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5922381"/>
            <a:ext cx="6518730" cy="92333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Enter the </a:t>
            </a:r>
            <a:r>
              <a:rPr lang="en-US" b="1" dirty="0"/>
              <a:t>Full Name, Social Security #, Date of Birth</a:t>
            </a:r>
            <a:r>
              <a:rPr lang="en-US" dirty="0"/>
              <a:t> and select applicable calendar months that </a:t>
            </a:r>
            <a:r>
              <a:rPr lang="en-US" b="1" u="sng" dirty="0"/>
              <a:t>each</a:t>
            </a:r>
            <a:r>
              <a:rPr lang="en-US" dirty="0"/>
              <a:t> individual was covered </a:t>
            </a:r>
            <a:r>
              <a:rPr lang="en-US" i="1" dirty="0"/>
              <a:t>(Including the employee)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94766" y="3027821"/>
            <a:ext cx="3049234" cy="230832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Months</a:t>
            </a:r>
            <a:r>
              <a:rPr lang="en-US" sz="1600" dirty="0"/>
              <a:t> </a:t>
            </a:r>
            <a:r>
              <a:rPr lang="en-US" sz="1600" dirty="0" smtClean="0"/>
              <a:t>If </a:t>
            </a:r>
            <a:r>
              <a:rPr lang="en-US" sz="1600" dirty="0"/>
              <a:t>the individual was not covered for at least one day in every month of the year, </a:t>
            </a:r>
            <a:r>
              <a:rPr lang="en-US" sz="1600" b="1" dirty="0"/>
              <a:t>select the check box</a:t>
            </a:r>
            <a:r>
              <a:rPr lang="en-US" sz="1600" dirty="0"/>
              <a:t> </a:t>
            </a:r>
            <a:r>
              <a:rPr lang="en-US" sz="1600" u="sng" dirty="0"/>
              <a:t>for each applicable month</a:t>
            </a:r>
            <a:r>
              <a:rPr lang="en-US" sz="1600" dirty="0"/>
              <a:t> in which he or she </a:t>
            </a:r>
            <a:r>
              <a:rPr lang="en-US" sz="1600" b="1" dirty="0"/>
              <a:t>was covered.</a:t>
            </a:r>
            <a:r>
              <a:rPr lang="en-US" sz="1600" dirty="0"/>
              <a:t> </a:t>
            </a:r>
            <a:r>
              <a:rPr lang="en-US" sz="1600" b="1" dirty="0"/>
              <a:t>Clear the check box</a:t>
            </a:r>
            <a:r>
              <a:rPr lang="en-US" sz="1600" dirty="0"/>
              <a:t> for </a:t>
            </a:r>
            <a:r>
              <a:rPr lang="en-US" sz="1600" u="sng" dirty="0"/>
              <a:t>any month</a:t>
            </a:r>
            <a:r>
              <a:rPr lang="en-US" sz="1600" dirty="0"/>
              <a:t> for which the individual was </a:t>
            </a:r>
            <a:r>
              <a:rPr lang="en-US" sz="1600" b="1" u="sng" dirty="0"/>
              <a:t>not covered</a:t>
            </a:r>
            <a:r>
              <a:rPr lang="en-US" sz="1600" dirty="0"/>
              <a:t> at least one day in that month.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238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" y="113429"/>
            <a:ext cx="7129272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How to Generate 1094/1095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066800"/>
            <a:ext cx="6324600" cy="5486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333E4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" y="1228725"/>
            <a:ext cx="7372350" cy="48672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8808" y="1942229"/>
            <a:ext cx="2298192" cy="5383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3547" y="1639669"/>
            <a:ext cx="5613399" cy="64633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Can be printed </a:t>
            </a:r>
            <a:r>
              <a:rPr lang="en-US" dirty="0">
                <a:sym typeface="Wingdings" panose="05000000000000000000" pitchFamily="2" charset="2"/>
              </a:rPr>
              <a:t>to plain paper, no pre-printed form is required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58246" y="5581471"/>
            <a:ext cx="4572000" cy="120032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**Note: </a:t>
            </a:r>
            <a:r>
              <a:rPr lang="en-US" i="1" dirty="0"/>
              <a:t>A 1095 form will be generated for all employees who have information entered in the ACA Employee Maintenance &gt; Monthly Detail and/or Covered Individuals screens 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96" y="6200929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2" y="0"/>
            <a:ext cx="7129272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Reporting Health Care Coverage on W2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066800"/>
            <a:ext cx="6324600" cy="5486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create an Employer Contribution deduction:</a:t>
            </a:r>
          </a:p>
          <a:p>
            <a:pPr lvl="1"/>
            <a:r>
              <a:rPr lang="en-US" sz="2400" dirty="0" smtClean="0"/>
              <a:t>Payroll </a:t>
            </a:r>
            <a:r>
              <a:rPr lang="en-US" sz="2400" dirty="0">
                <a:sym typeface="Wingdings" panose="05000000000000000000" pitchFamily="2" charset="2"/>
              </a:rPr>
              <a:t> Setup  Deduction code </a:t>
            </a:r>
            <a:r>
              <a:rPr lang="en-US" sz="2400" dirty="0" smtClean="0">
                <a:sym typeface="Wingdings" panose="05000000000000000000" pitchFamily="2" charset="2"/>
              </a:rPr>
              <a:t>maintenance &amp; </a:t>
            </a:r>
            <a:r>
              <a:rPr lang="en-US" sz="2400" dirty="0" smtClean="0"/>
              <a:t>Create </a:t>
            </a:r>
            <a:r>
              <a:rPr lang="en-US" sz="2400" dirty="0"/>
              <a:t>a </a:t>
            </a:r>
            <a:r>
              <a:rPr lang="en-US" sz="2400" b="1" dirty="0"/>
              <a:t>new deduction code</a:t>
            </a:r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the </a:t>
            </a:r>
            <a:r>
              <a:rPr lang="en-US" sz="2400" b="1" dirty="0"/>
              <a:t>Deduction Type</a:t>
            </a:r>
            <a:r>
              <a:rPr lang="en-US" sz="2400" dirty="0"/>
              <a:t> drop-down menu, </a:t>
            </a:r>
            <a:r>
              <a:rPr lang="en-US" sz="2400" dirty="0" smtClean="0"/>
              <a:t>    select </a:t>
            </a:r>
            <a:r>
              <a:rPr lang="en-US" sz="2400" b="1" dirty="0"/>
              <a:t>Employer Contribution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applicable, enter </a:t>
            </a:r>
            <a:r>
              <a:rPr lang="en-US" sz="2400" b="1" dirty="0"/>
              <a:t>DD</a:t>
            </a:r>
            <a:r>
              <a:rPr lang="en-US" sz="2400" dirty="0"/>
              <a:t> in the </a:t>
            </a:r>
            <a:r>
              <a:rPr lang="en-US" sz="2400" b="1" dirty="0"/>
              <a:t>Box 12 Code</a:t>
            </a:r>
            <a:r>
              <a:rPr lang="en-US" sz="2400" dirty="0"/>
              <a:t> field</a:t>
            </a:r>
          </a:p>
          <a:p>
            <a:pPr lvl="1"/>
            <a:endParaRPr lang="en-US" sz="2400" dirty="0"/>
          </a:p>
          <a:p>
            <a:r>
              <a:rPr lang="en-US" sz="2400" dirty="0"/>
              <a:t>If two or more deduction codes use the same Box 12 code, the amounts will be added together &amp; the total amount will print on W2 form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0724" y="1953768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3367" y="3020568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0604" y="4149852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6957"/>
            <a:ext cx="7129272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Resources</a:t>
            </a:r>
            <a:endParaRPr lang="en-US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066800"/>
            <a:ext cx="6324600" cy="5486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333E4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09700"/>
            <a:ext cx="6638899" cy="529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Contact us!!! </a:t>
            </a:r>
            <a:r>
              <a:rPr lang="en-US" b="1" dirty="0" err="1" smtClean="0">
                <a:solidFill>
                  <a:srgbClr val="FF0000"/>
                </a:solidFill>
              </a:rPr>
              <a:t>Vrakas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Blum </a:t>
            </a:r>
            <a:r>
              <a:rPr lang="en-US" b="1" dirty="0" smtClean="0">
                <a:solidFill>
                  <a:srgbClr val="FF0000"/>
                </a:solidFill>
              </a:rPr>
              <a:t>Support Dept</a:t>
            </a:r>
          </a:p>
          <a:p>
            <a:r>
              <a:rPr lang="en-US" dirty="0" smtClean="0"/>
              <a:t>Sage City Year End web address: </a:t>
            </a:r>
            <a:r>
              <a:rPr lang="en-US" dirty="0" smtClean="0">
                <a:hlinkClick r:id="rId2"/>
              </a:rPr>
              <a:t>https://sagecity.na.sage.com/support_communities/sage100_erp/sage100-yearend/</a:t>
            </a:r>
            <a:endParaRPr lang="en-US" dirty="0" smtClean="0"/>
          </a:p>
          <a:p>
            <a:r>
              <a:rPr lang="en-US" dirty="0" smtClean="0"/>
              <a:t>Sage City Year End Center provides:</a:t>
            </a:r>
            <a:endParaRPr lang="en-US" sz="3600" dirty="0" smtClean="0"/>
          </a:p>
          <a:p>
            <a:pPr lvl="1"/>
            <a:r>
              <a:rPr lang="en-US" dirty="0" smtClean="0"/>
              <a:t>Interactive year end Payroll &amp; AP checklist</a:t>
            </a:r>
            <a:endParaRPr lang="en-US" sz="3200" dirty="0" smtClean="0"/>
          </a:p>
          <a:p>
            <a:pPr lvl="1"/>
            <a:r>
              <a:rPr lang="en-US" dirty="0" smtClean="0"/>
              <a:t>Printable Payroll checklist </a:t>
            </a:r>
            <a:endParaRPr lang="en-US" sz="3200" dirty="0" smtClean="0"/>
          </a:p>
          <a:p>
            <a:pPr lvl="1"/>
            <a:r>
              <a:rPr lang="en-US" dirty="0" smtClean="0"/>
              <a:t>Hot Topics</a:t>
            </a:r>
            <a:endParaRPr lang="en-US" sz="3200" dirty="0" smtClean="0"/>
          </a:p>
          <a:p>
            <a:pPr lvl="1"/>
            <a:r>
              <a:rPr lang="en-US" dirty="0" smtClean="0"/>
              <a:t>Year End forum</a:t>
            </a:r>
            <a:endParaRPr lang="en-US" sz="3200" dirty="0" smtClean="0"/>
          </a:p>
          <a:p>
            <a:pPr lvl="1"/>
            <a:r>
              <a:rPr lang="en-US" dirty="0" smtClean="0"/>
              <a:t>Common year end knowledgebase articles</a:t>
            </a:r>
            <a:endParaRPr lang="en-US" sz="3200" dirty="0" smtClean="0"/>
          </a:p>
          <a:p>
            <a:pPr lvl="1"/>
            <a:r>
              <a:rPr lang="en-US" dirty="0" smtClean="0"/>
              <a:t>Year end videos</a:t>
            </a:r>
            <a:endParaRPr lang="en-US" sz="3200" dirty="0" smtClean="0"/>
          </a:p>
          <a:p>
            <a:pPr lvl="1"/>
            <a:r>
              <a:rPr lang="en-US" dirty="0" smtClean="0"/>
              <a:t>ACA videos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areas require an active Sage Business Care plan to access</a:t>
            </a:r>
          </a:p>
          <a:p>
            <a:pPr lvl="1"/>
            <a:endParaRPr lang="en-US" sz="3200" dirty="0" smtClean="0"/>
          </a:p>
          <a:p>
            <a:pPr marL="82296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38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11500" dirty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Questions?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43600"/>
            <a:ext cx="1803066" cy="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45720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Understanding </a:t>
            </a:r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your options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4" y="6035883"/>
            <a:ext cx="1803066" cy="552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32688"/>
            <a:ext cx="632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Review your history saving options in each module before performing 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These options will drive what data is purged during the year end close process by module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" y="2362354"/>
            <a:ext cx="63627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10429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Order of Closing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7" y="6103699"/>
            <a:ext cx="1803066" cy="55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" y="1020836"/>
            <a:ext cx="636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 a backup company!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will give you a reference point and can be used for later processing of W-2’s and 1099’s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Close from the bottom up on your Modules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all modules have a close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Bank Rec doesn’t have a close process but should be reconciled 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9000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10429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Closing Checklist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7" y="6103699"/>
            <a:ext cx="1803066" cy="55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" y="1020836"/>
            <a:ext cx="636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module has it’s own closing checklist that can be found in the Sage Help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all transactions are entered and updated and GL Transaction Register is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Print/save any reports needed before closing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Perform Period End Processing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767" y="2971800"/>
            <a:ext cx="1983105" cy="37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10429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Special Considerations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04" y="6101005"/>
            <a:ext cx="1803066" cy="55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" y="1020836"/>
            <a:ext cx="6362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Purchase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to reconcile your Purchases Clearing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Sales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good time to review sales tax changes for the upcoming year and change in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Count as separate process before close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either valuation report or Valuation report by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 negative inventory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Accounts Payable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1099’s or plan to do from backup 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ending repetitive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Accounts Receivable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Print Sales Tax report as needed by taxing jurisdiction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ending repetitive </a:t>
            </a:r>
            <a:r>
              <a:rPr lang="en-US" dirty="0" smtClean="0"/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Ledger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year end allocations before closing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ending recurring journal entries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6" y="0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Inventory – Costing Tiers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53458"/>
            <a:ext cx="1803066" cy="552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57600"/>
            <a:ext cx="4457700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you use LIFO, FIFO, or Lot/Serial valuation items removing the zero quantity costing tiers should be part of your physical inventory process.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Removing the tier will only remove the record from your cost table and  not remove history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will make your inventory count sheets shorter and more accurate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0"/>
            <a:ext cx="2209800" cy="6858000"/>
          </a:xfrm>
          <a:prstGeom prst="rect">
            <a:avLst/>
          </a:prstGeom>
          <a:solidFill>
            <a:srgbClr val="4597CB"/>
          </a:solidFill>
          <a:ln>
            <a:solidFill>
              <a:srgbClr val="459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6" y="0"/>
            <a:ext cx="8839200" cy="86258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9050">
                  <a:solidFill>
                    <a:srgbClr val="4597C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Inventory – Negative Tier</a:t>
            </a:r>
            <a:endParaRPr lang="en-US" dirty="0">
              <a:ln w="19050">
                <a:solidFill>
                  <a:srgbClr val="4597C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75" y="6145423"/>
            <a:ext cx="1803066" cy="55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862584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 run the negative tier report under period end to review the LIFO/FIFO or Lot/Serial items that have negative costing tiers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can mean they were over distributed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 the negative tier adjustment to automatically adjust the negative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 make changes manually using a Transaction Entry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6" y="3352800"/>
            <a:ext cx="6470293" cy="27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1565</Words>
  <Application>Microsoft Office PowerPoint</Application>
  <PresentationFormat>On-screen Show (4:3)</PresentationFormat>
  <Paragraphs>244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Verdana</vt:lpstr>
      <vt:lpstr>Wingdings</vt:lpstr>
      <vt:lpstr>Wingdings 2</vt:lpstr>
      <vt:lpstr>Office Theme</vt:lpstr>
      <vt:lpstr>Custom Design</vt:lpstr>
      <vt:lpstr>PowerPoint Presentation</vt:lpstr>
      <vt:lpstr>Year End Processing Why so important?</vt:lpstr>
      <vt:lpstr>Cleaning up data</vt:lpstr>
      <vt:lpstr>Understanding your options</vt:lpstr>
      <vt:lpstr>Order of Closing</vt:lpstr>
      <vt:lpstr>Closing Checklist</vt:lpstr>
      <vt:lpstr>Special Considerations</vt:lpstr>
      <vt:lpstr>Inventory – Costing Tiers</vt:lpstr>
      <vt:lpstr>Inventory – Negative Tier</vt:lpstr>
      <vt:lpstr>Physical Count</vt:lpstr>
      <vt:lpstr>Agenda</vt:lpstr>
      <vt:lpstr>Sage 100 Supported Versions AP 1099’s &amp; Payroll</vt:lpstr>
      <vt:lpstr>AP 1099’s What’s Required</vt:lpstr>
      <vt:lpstr>AP 1099’s Setups</vt:lpstr>
      <vt:lpstr>AP Payment History Report</vt:lpstr>
      <vt:lpstr>1099 Form 1099 efling &amp; Reporting</vt:lpstr>
      <vt:lpstr>1099 Form 1099 efling &amp; Reporting</vt:lpstr>
      <vt:lpstr>Dates of Year End Updates</vt:lpstr>
      <vt:lpstr>Payroll 2.0 (Sage 100 2018)</vt:lpstr>
      <vt:lpstr>Payroll Year End Resets</vt:lpstr>
      <vt:lpstr>Period End/Yr End Checklist</vt:lpstr>
      <vt:lpstr>Aatrix &amp; Efiling</vt:lpstr>
      <vt:lpstr>How to Print W2s (v2017 &amp; Prior)</vt:lpstr>
      <vt:lpstr>How to Print W2s (v2018)</vt:lpstr>
      <vt:lpstr>Example of W2 Setup Wizard</vt:lpstr>
      <vt:lpstr>Filing Options</vt:lpstr>
      <vt:lpstr>What Forms are Needed?</vt:lpstr>
      <vt:lpstr>How Email W2s</vt:lpstr>
      <vt:lpstr>ACA Reporting Requirements</vt:lpstr>
      <vt:lpstr>ACA Before You Begin</vt:lpstr>
      <vt:lpstr>Setup ACA Employer Maintenance</vt:lpstr>
      <vt:lpstr>Setup ACA Employer Maintenance</vt:lpstr>
      <vt:lpstr>ACA Applicable Large Employer Report</vt:lpstr>
      <vt:lpstr>ACA Employee Maintenance</vt:lpstr>
      <vt:lpstr>ACA Employee Maintenance</vt:lpstr>
      <vt:lpstr>How to Generate 1094/1095</vt:lpstr>
      <vt:lpstr>Reporting Health Care Coverage on W2</vt:lpstr>
      <vt:lpstr>Resources</vt:lpstr>
      <vt:lpstr>Questions? </vt:lpstr>
    </vt:vector>
  </TitlesOfParts>
  <Company>Vrakas/Blum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Dunn, Sue</dc:creator>
  <cp:lastModifiedBy>Jesse K Braun</cp:lastModifiedBy>
  <cp:revision>223</cp:revision>
  <dcterms:created xsi:type="dcterms:W3CDTF">2009-10-27T01:10:52Z</dcterms:created>
  <dcterms:modified xsi:type="dcterms:W3CDTF">2018-11-26T19:53:30Z</dcterms:modified>
</cp:coreProperties>
</file>