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12" r:id="rId2"/>
  </p:sldMasterIdLst>
  <p:notesMasterIdLst>
    <p:notesMasterId r:id="rId48"/>
  </p:notesMasterIdLst>
  <p:sldIdLst>
    <p:sldId id="320" r:id="rId3"/>
    <p:sldId id="281" r:id="rId4"/>
    <p:sldId id="322" r:id="rId5"/>
    <p:sldId id="327" r:id="rId6"/>
    <p:sldId id="330" r:id="rId7"/>
    <p:sldId id="332" r:id="rId8"/>
    <p:sldId id="331" r:id="rId9"/>
    <p:sldId id="329" r:id="rId10"/>
    <p:sldId id="333" r:id="rId11"/>
    <p:sldId id="328" r:id="rId12"/>
    <p:sldId id="334" r:id="rId13"/>
    <p:sldId id="363" r:id="rId14"/>
    <p:sldId id="366" r:id="rId15"/>
    <p:sldId id="364" r:id="rId16"/>
    <p:sldId id="336" r:id="rId17"/>
    <p:sldId id="337" r:id="rId18"/>
    <p:sldId id="368" r:id="rId19"/>
    <p:sldId id="369" r:id="rId20"/>
    <p:sldId id="338" r:id="rId21"/>
    <p:sldId id="339" r:id="rId22"/>
    <p:sldId id="340" r:id="rId23"/>
    <p:sldId id="341" r:id="rId24"/>
    <p:sldId id="342" r:id="rId25"/>
    <p:sldId id="373" r:id="rId26"/>
    <p:sldId id="344" r:id="rId27"/>
    <p:sldId id="345" r:id="rId28"/>
    <p:sldId id="346" r:id="rId29"/>
    <p:sldId id="347" r:id="rId30"/>
    <p:sldId id="348" r:id="rId31"/>
    <p:sldId id="349" r:id="rId32"/>
    <p:sldId id="350" r:id="rId33"/>
    <p:sldId id="351" r:id="rId34"/>
    <p:sldId id="352" r:id="rId35"/>
    <p:sldId id="353" r:id="rId36"/>
    <p:sldId id="370" r:id="rId37"/>
    <p:sldId id="355" r:id="rId38"/>
    <p:sldId id="356" r:id="rId39"/>
    <p:sldId id="371" r:id="rId40"/>
    <p:sldId id="372" r:id="rId41"/>
    <p:sldId id="357" r:id="rId42"/>
    <p:sldId id="358" r:id="rId43"/>
    <p:sldId id="359" r:id="rId44"/>
    <p:sldId id="360" r:id="rId45"/>
    <p:sldId id="361" r:id="rId46"/>
    <p:sldId id="36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e K Braun" initials="JKB" lastIdx="1" clrIdx="0">
    <p:extLst>
      <p:ext uri="{19B8F6BF-5375-455C-9EA6-DF929625EA0E}">
        <p15:presenceInfo xmlns:p15="http://schemas.microsoft.com/office/powerpoint/2012/main" userId="S-1-5-21-4220384296-1130140345-3333354293-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4597CB"/>
    <a:srgbClr val="333E48"/>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59" autoAdjust="0"/>
    <p:restoredTop sz="86382" autoAdjust="0"/>
  </p:normalViewPr>
  <p:slideViewPr>
    <p:cSldViewPr>
      <p:cViewPr varScale="1">
        <p:scale>
          <a:sx n="50" d="100"/>
          <a:sy n="50" d="100"/>
        </p:scale>
        <p:origin x="570" y="60"/>
      </p:cViewPr>
      <p:guideLst>
        <p:guide orient="horz" pos="2160"/>
        <p:guide pos="2880"/>
      </p:guideLst>
    </p:cSldViewPr>
  </p:slideViewPr>
  <p:outlineViewPr>
    <p:cViewPr>
      <p:scale>
        <a:sx n="33" d="100"/>
        <a:sy n="33" d="100"/>
      </p:scale>
      <p:origin x="0" y="7872"/>
    </p:cViewPr>
  </p:outlineViewPr>
  <p:notesTextViewPr>
    <p:cViewPr>
      <p:scale>
        <a:sx n="100" d="100"/>
        <a:sy n="100" d="100"/>
      </p:scale>
      <p:origin x="0" y="0"/>
    </p:cViewPr>
  </p:notesTextViewPr>
  <p:sorterViewPr>
    <p:cViewPr>
      <p:scale>
        <a:sx n="66" d="100"/>
        <a:sy n="66" d="100"/>
      </p:scale>
      <p:origin x="0" y="2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107D8-ABFD-4C21-A41A-F130EA3F14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0701406-2DBD-4D4D-A878-89FDD2E6EC21}">
      <dgm:prSet phldrT="[Text]"/>
      <dgm:spPr/>
      <dgm:t>
        <a:bodyPr/>
        <a:lstStyle/>
        <a:p>
          <a:r>
            <a:rPr lang="en-US" dirty="0"/>
            <a:t>Print on own</a:t>
          </a:r>
        </a:p>
      </dgm:t>
    </dgm:pt>
    <dgm:pt modelId="{D9638D95-3D9A-454E-A3E6-0C7F5AF600F8}" type="parTrans" cxnId="{997756B5-9D6F-4235-99BD-A352915FC63F}">
      <dgm:prSet/>
      <dgm:spPr/>
      <dgm:t>
        <a:bodyPr/>
        <a:lstStyle/>
        <a:p>
          <a:endParaRPr lang="en-US"/>
        </a:p>
      </dgm:t>
    </dgm:pt>
    <dgm:pt modelId="{E3C35CAE-70F5-4E87-A1A9-7391CEF94A8C}" type="sibTrans" cxnId="{997756B5-9D6F-4235-99BD-A352915FC63F}">
      <dgm:prSet/>
      <dgm:spPr/>
      <dgm:t>
        <a:bodyPr/>
        <a:lstStyle/>
        <a:p>
          <a:endParaRPr lang="en-US"/>
        </a:p>
      </dgm:t>
    </dgm:pt>
    <dgm:pt modelId="{347DF995-2955-4253-B767-8AA3EF6CDBA0}">
      <dgm:prSet phldrT="[Text]"/>
      <dgm:spPr/>
      <dgm:t>
        <a:bodyPr/>
        <a:lstStyle/>
        <a:p>
          <a:r>
            <a:rPr lang="en-US" dirty="0"/>
            <a:t>FREE</a:t>
          </a:r>
        </a:p>
      </dgm:t>
    </dgm:pt>
    <dgm:pt modelId="{F7DF2807-2B10-4860-AB4D-92EE182766DA}" type="parTrans" cxnId="{3718D658-909D-4F39-842C-642A996AECD2}">
      <dgm:prSet/>
      <dgm:spPr/>
      <dgm:t>
        <a:bodyPr/>
        <a:lstStyle/>
        <a:p>
          <a:endParaRPr lang="en-US"/>
        </a:p>
      </dgm:t>
    </dgm:pt>
    <dgm:pt modelId="{20014529-D365-4906-AEE1-A1C3CAFA8E2D}" type="sibTrans" cxnId="{3718D658-909D-4F39-842C-642A996AECD2}">
      <dgm:prSet/>
      <dgm:spPr/>
      <dgm:t>
        <a:bodyPr/>
        <a:lstStyle/>
        <a:p>
          <a:endParaRPr lang="en-US"/>
        </a:p>
      </dgm:t>
    </dgm:pt>
    <dgm:pt modelId="{217CEF2E-BE26-4D77-8176-39F7891B958A}">
      <dgm:prSet phldrT="[Text]"/>
      <dgm:spPr/>
      <dgm:t>
        <a:bodyPr/>
        <a:lstStyle/>
        <a:p>
          <a:r>
            <a:rPr lang="en-US" dirty="0"/>
            <a:t>Purchase plain perforated forms (packets incl red copy)</a:t>
          </a:r>
        </a:p>
      </dgm:t>
    </dgm:pt>
    <dgm:pt modelId="{7789DE81-020E-4E94-96B6-30D2385C678B}" type="parTrans" cxnId="{3331AF25-865C-487A-B268-8DF4692F0063}">
      <dgm:prSet/>
      <dgm:spPr/>
      <dgm:t>
        <a:bodyPr/>
        <a:lstStyle/>
        <a:p>
          <a:endParaRPr lang="en-US"/>
        </a:p>
      </dgm:t>
    </dgm:pt>
    <dgm:pt modelId="{1E5A1011-5A72-4934-BC67-00C08612D8D5}" type="sibTrans" cxnId="{3331AF25-865C-487A-B268-8DF4692F0063}">
      <dgm:prSet/>
      <dgm:spPr/>
      <dgm:t>
        <a:bodyPr/>
        <a:lstStyle/>
        <a:p>
          <a:endParaRPr lang="en-US"/>
        </a:p>
      </dgm:t>
    </dgm:pt>
    <dgm:pt modelId="{0548CEDB-AC8E-4FC8-BCCA-10D7B73A88CD}">
      <dgm:prSet phldrT="[Text]"/>
      <dgm:spPr/>
      <dgm:t>
        <a:bodyPr/>
        <a:lstStyle/>
        <a:p>
          <a:r>
            <a:rPr lang="en-US" dirty="0"/>
            <a:t>Efile</a:t>
          </a:r>
        </a:p>
      </dgm:t>
    </dgm:pt>
    <dgm:pt modelId="{DE0011D9-06A1-4107-B668-1F7C1BC5BB7D}" type="parTrans" cxnId="{94E8BD29-70DA-4E0B-93E3-E78F9FC1C96C}">
      <dgm:prSet/>
      <dgm:spPr/>
      <dgm:t>
        <a:bodyPr/>
        <a:lstStyle/>
        <a:p>
          <a:endParaRPr lang="en-US"/>
        </a:p>
      </dgm:t>
    </dgm:pt>
    <dgm:pt modelId="{515BA682-0FC0-4A92-8975-33EB91A2E335}" type="sibTrans" cxnId="{94E8BD29-70DA-4E0B-93E3-E78F9FC1C96C}">
      <dgm:prSet/>
      <dgm:spPr/>
      <dgm:t>
        <a:bodyPr/>
        <a:lstStyle/>
        <a:p>
          <a:endParaRPr lang="en-US"/>
        </a:p>
      </dgm:t>
    </dgm:pt>
    <dgm:pt modelId="{0943A07F-E0AF-4337-87CE-B3320C299939}">
      <dgm:prSet phldrT="[Text]"/>
      <dgm:spPr/>
      <dgm:t>
        <a:bodyPr/>
        <a:lstStyle/>
        <a:p>
          <a:r>
            <a:rPr lang="en-US" dirty="0"/>
            <a:t>FEE</a:t>
          </a:r>
        </a:p>
      </dgm:t>
    </dgm:pt>
    <dgm:pt modelId="{5894E909-3F36-4C3B-99A7-1CA91D3F08CB}" type="parTrans" cxnId="{3B24028B-ECAC-43CE-9725-2B69F5BB1AD4}">
      <dgm:prSet/>
      <dgm:spPr/>
      <dgm:t>
        <a:bodyPr/>
        <a:lstStyle/>
        <a:p>
          <a:endParaRPr lang="en-US"/>
        </a:p>
      </dgm:t>
    </dgm:pt>
    <dgm:pt modelId="{E0AF14FB-08A6-4A8B-93EE-57339B0E3023}" type="sibTrans" cxnId="{3B24028B-ECAC-43CE-9725-2B69F5BB1AD4}">
      <dgm:prSet/>
      <dgm:spPr/>
      <dgm:t>
        <a:bodyPr/>
        <a:lstStyle/>
        <a:p>
          <a:endParaRPr lang="en-US"/>
        </a:p>
      </dgm:t>
    </dgm:pt>
    <dgm:pt modelId="{B3C280C5-5C27-44D8-AD36-58DAEDF81756}">
      <dgm:prSet phldrT="[Text]"/>
      <dgm:spPr/>
      <dgm:t>
        <a:bodyPr/>
        <a:lstStyle/>
        <a:p>
          <a:r>
            <a:rPr lang="en-US" dirty="0"/>
            <a:t>Required for 250+ 1099's</a:t>
          </a:r>
        </a:p>
      </dgm:t>
    </dgm:pt>
    <dgm:pt modelId="{DE1CCEDD-5E42-462B-AEAB-D7DA29E362A3}" type="parTrans" cxnId="{295E1129-16FD-44F9-A3C8-FB22E7EE0C8C}">
      <dgm:prSet/>
      <dgm:spPr/>
      <dgm:t>
        <a:bodyPr/>
        <a:lstStyle/>
        <a:p>
          <a:endParaRPr lang="en-US"/>
        </a:p>
      </dgm:t>
    </dgm:pt>
    <dgm:pt modelId="{E97463E5-B852-4863-83DF-BA89DD3E74BD}" type="sibTrans" cxnId="{295E1129-16FD-44F9-A3C8-FB22E7EE0C8C}">
      <dgm:prSet/>
      <dgm:spPr/>
      <dgm:t>
        <a:bodyPr/>
        <a:lstStyle/>
        <a:p>
          <a:endParaRPr lang="en-US"/>
        </a:p>
      </dgm:t>
    </dgm:pt>
    <dgm:pt modelId="{F72F2253-FE2A-4758-9D6B-CB47F1052E50}">
      <dgm:prSet phldrT="[Text]"/>
      <dgm:spPr/>
      <dgm:t>
        <a:bodyPr/>
        <a:lstStyle/>
        <a:p>
          <a:r>
            <a:rPr lang="en-US" dirty="0"/>
            <a:t>Outsource</a:t>
          </a:r>
        </a:p>
      </dgm:t>
    </dgm:pt>
    <dgm:pt modelId="{FC91CFD4-0502-4938-8B25-1B259FB477CA}" type="parTrans" cxnId="{8C80F9E9-5D09-4BBB-9820-296F2AD5702E}">
      <dgm:prSet/>
      <dgm:spPr/>
      <dgm:t>
        <a:bodyPr/>
        <a:lstStyle/>
        <a:p>
          <a:endParaRPr lang="en-US"/>
        </a:p>
      </dgm:t>
    </dgm:pt>
    <dgm:pt modelId="{EEE4BB1E-27D9-4A75-AB1C-B302BBD9C5F4}" type="sibTrans" cxnId="{8C80F9E9-5D09-4BBB-9820-296F2AD5702E}">
      <dgm:prSet/>
      <dgm:spPr/>
      <dgm:t>
        <a:bodyPr/>
        <a:lstStyle/>
        <a:p>
          <a:endParaRPr lang="en-US"/>
        </a:p>
      </dgm:t>
    </dgm:pt>
    <dgm:pt modelId="{D44D9102-079A-49D3-A683-931AB7957A3D}">
      <dgm:prSet phldrT="[Text]"/>
      <dgm:spPr/>
      <dgm:t>
        <a:bodyPr/>
        <a:lstStyle/>
        <a:p>
          <a:r>
            <a:rPr lang="en-US" dirty="0"/>
            <a:t>FEE</a:t>
          </a:r>
        </a:p>
      </dgm:t>
    </dgm:pt>
    <dgm:pt modelId="{F17FAA4C-1B28-4411-BF98-FFD142DEF5B1}" type="parTrans" cxnId="{250EC974-42BB-481C-B7F4-6C92897C48C2}">
      <dgm:prSet/>
      <dgm:spPr/>
      <dgm:t>
        <a:bodyPr/>
        <a:lstStyle/>
        <a:p>
          <a:endParaRPr lang="en-US"/>
        </a:p>
      </dgm:t>
    </dgm:pt>
    <dgm:pt modelId="{3EB51B32-84E4-46AB-BEC8-BD731A1FC4EF}" type="sibTrans" cxnId="{250EC974-42BB-481C-B7F4-6C92897C48C2}">
      <dgm:prSet/>
      <dgm:spPr/>
      <dgm:t>
        <a:bodyPr/>
        <a:lstStyle/>
        <a:p>
          <a:endParaRPr lang="en-US"/>
        </a:p>
      </dgm:t>
    </dgm:pt>
    <dgm:pt modelId="{58932B0D-38DD-4AA7-AF23-B27CAFB73E97}">
      <dgm:prSet phldrT="[Text]"/>
      <dgm:spPr/>
      <dgm:t>
        <a:bodyPr/>
        <a:lstStyle/>
        <a:p>
          <a:r>
            <a:rPr lang="en-US" dirty="0"/>
            <a:t>Aatrix will print and mail your 1099's for you</a:t>
          </a:r>
        </a:p>
      </dgm:t>
    </dgm:pt>
    <dgm:pt modelId="{C7D2628B-DB57-4551-BF25-EE2A41F14D20}" type="parTrans" cxnId="{CA176DA6-6F9C-4A79-A549-E6BEDF473419}">
      <dgm:prSet/>
      <dgm:spPr/>
      <dgm:t>
        <a:bodyPr/>
        <a:lstStyle/>
        <a:p>
          <a:endParaRPr lang="en-US"/>
        </a:p>
      </dgm:t>
    </dgm:pt>
    <dgm:pt modelId="{B321013E-1B3C-490D-9FAE-3B943C828C4A}" type="sibTrans" cxnId="{CA176DA6-6F9C-4A79-A549-E6BEDF473419}">
      <dgm:prSet/>
      <dgm:spPr/>
      <dgm:t>
        <a:bodyPr/>
        <a:lstStyle/>
        <a:p>
          <a:endParaRPr lang="en-US"/>
        </a:p>
      </dgm:t>
    </dgm:pt>
    <dgm:pt modelId="{75F83BFE-D026-4155-9722-67B9B9EFF075}" type="pres">
      <dgm:prSet presAssocID="{F5C107D8-ABFD-4C21-A41A-F130EA3F140B}" presName="theList" presStyleCnt="0">
        <dgm:presLayoutVars>
          <dgm:dir/>
          <dgm:animLvl val="lvl"/>
          <dgm:resizeHandles val="exact"/>
        </dgm:presLayoutVars>
      </dgm:prSet>
      <dgm:spPr/>
    </dgm:pt>
    <dgm:pt modelId="{80DBBE7C-6ED6-4EEF-A894-4F2EBBF87CBB}" type="pres">
      <dgm:prSet presAssocID="{70701406-2DBD-4D4D-A878-89FDD2E6EC21}" presName="compNode" presStyleCnt="0"/>
      <dgm:spPr/>
    </dgm:pt>
    <dgm:pt modelId="{C22B8A74-5DFA-4ED4-9630-010296DAA893}" type="pres">
      <dgm:prSet presAssocID="{70701406-2DBD-4D4D-A878-89FDD2E6EC21}" presName="aNode" presStyleLbl="bgShp" presStyleIdx="0" presStyleCnt="3" custLinFactNeighborX="-5873" custLinFactNeighborY="-7285"/>
      <dgm:spPr/>
    </dgm:pt>
    <dgm:pt modelId="{E23BB5FA-7C0B-4D2B-AE89-AB90AB5B1054}" type="pres">
      <dgm:prSet presAssocID="{70701406-2DBD-4D4D-A878-89FDD2E6EC21}" presName="textNode" presStyleLbl="bgShp" presStyleIdx="0" presStyleCnt="3"/>
      <dgm:spPr/>
    </dgm:pt>
    <dgm:pt modelId="{FAE70A41-DA3F-4462-8539-16B8A677F597}" type="pres">
      <dgm:prSet presAssocID="{70701406-2DBD-4D4D-A878-89FDD2E6EC21}" presName="compChildNode" presStyleCnt="0"/>
      <dgm:spPr/>
    </dgm:pt>
    <dgm:pt modelId="{9BF54380-B287-43B3-9363-CD3B2BF1C92A}" type="pres">
      <dgm:prSet presAssocID="{70701406-2DBD-4D4D-A878-89FDD2E6EC21}" presName="theInnerList" presStyleCnt="0"/>
      <dgm:spPr/>
    </dgm:pt>
    <dgm:pt modelId="{B76C0474-8CA3-4DED-870D-09CC464BD6FC}" type="pres">
      <dgm:prSet presAssocID="{347DF995-2955-4253-B767-8AA3EF6CDBA0}" presName="childNode" presStyleLbl="node1" presStyleIdx="0" presStyleCnt="6">
        <dgm:presLayoutVars>
          <dgm:bulletEnabled val="1"/>
        </dgm:presLayoutVars>
      </dgm:prSet>
      <dgm:spPr/>
    </dgm:pt>
    <dgm:pt modelId="{3375DC3D-D087-4645-A48C-186856448640}" type="pres">
      <dgm:prSet presAssocID="{347DF995-2955-4253-B767-8AA3EF6CDBA0}" presName="aSpace2" presStyleCnt="0"/>
      <dgm:spPr/>
    </dgm:pt>
    <dgm:pt modelId="{98520A3D-2F0C-4479-B0B3-A79CF6029444}" type="pres">
      <dgm:prSet presAssocID="{217CEF2E-BE26-4D77-8176-39F7891B958A}" presName="childNode" presStyleLbl="node1" presStyleIdx="1" presStyleCnt="6">
        <dgm:presLayoutVars>
          <dgm:bulletEnabled val="1"/>
        </dgm:presLayoutVars>
      </dgm:prSet>
      <dgm:spPr/>
    </dgm:pt>
    <dgm:pt modelId="{92068C3C-630E-4AA3-AAD8-3CF1507F4208}" type="pres">
      <dgm:prSet presAssocID="{70701406-2DBD-4D4D-A878-89FDD2E6EC21}" presName="aSpace" presStyleCnt="0"/>
      <dgm:spPr/>
    </dgm:pt>
    <dgm:pt modelId="{5BB6F008-A358-4946-9B05-0511D5230CD5}" type="pres">
      <dgm:prSet presAssocID="{0548CEDB-AC8E-4FC8-BCCA-10D7B73A88CD}" presName="compNode" presStyleCnt="0"/>
      <dgm:spPr/>
    </dgm:pt>
    <dgm:pt modelId="{4058D224-2C85-4654-88A6-16AACA77A328}" type="pres">
      <dgm:prSet presAssocID="{0548CEDB-AC8E-4FC8-BCCA-10D7B73A88CD}" presName="aNode" presStyleLbl="bgShp" presStyleIdx="1" presStyleCnt="3"/>
      <dgm:spPr/>
    </dgm:pt>
    <dgm:pt modelId="{34864B5A-2219-468D-8D76-313934807677}" type="pres">
      <dgm:prSet presAssocID="{0548CEDB-AC8E-4FC8-BCCA-10D7B73A88CD}" presName="textNode" presStyleLbl="bgShp" presStyleIdx="1" presStyleCnt="3"/>
      <dgm:spPr/>
    </dgm:pt>
    <dgm:pt modelId="{5C11DACE-2A79-431B-A7E7-D614F5036B14}" type="pres">
      <dgm:prSet presAssocID="{0548CEDB-AC8E-4FC8-BCCA-10D7B73A88CD}" presName="compChildNode" presStyleCnt="0"/>
      <dgm:spPr/>
    </dgm:pt>
    <dgm:pt modelId="{0BCD4DCA-BF4C-490B-B869-FF47BA6045FE}" type="pres">
      <dgm:prSet presAssocID="{0548CEDB-AC8E-4FC8-BCCA-10D7B73A88CD}" presName="theInnerList" presStyleCnt="0"/>
      <dgm:spPr/>
    </dgm:pt>
    <dgm:pt modelId="{64AFC50C-0AB2-4BFC-84C1-143DD8CF2349}" type="pres">
      <dgm:prSet presAssocID="{0943A07F-E0AF-4337-87CE-B3320C299939}" presName="childNode" presStyleLbl="node1" presStyleIdx="2" presStyleCnt="6">
        <dgm:presLayoutVars>
          <dgm:bulletEnabled val="1"/>
        </dgm:presLayoutVars>
      </dgm:prSet>
      <dgm:spPr/>
    </dgm:pt>
    <dgm:pt modelId="{13F094AE-621A-40ED-85E7-2C261F32EDE9}" type="pres">
      <dgm:prSet presAssocID="{0943A07F-E0AF-4337-87CE-B3320C299939}" presName="aSpace2" presStyleCnt="0"/>
      <dgm:spPr/>
    </dgm:pt>
    <dgm:pt modelId="{4F4A6F2C-A21C-4607-BA57-C82DDF586248}" type="pres">
      <dgm:prSet presAssocID="{B3C280C5-5C27-44D8-AD36-58DAEDF81756}" presName="childNode" presStyleLbl="node1" presStyleIdx="3" presStyleCnt="6">
        <dgm:presLayoutVars>
          <dgm:bulletEnabled val="1"/>
        </dgm:presLayoutVars>
      </dgm:prSet>
      <dgm:spPr/>
    </dgm:pt>
    <dgm:pt modelId="{F971FC9C-2B78-4259-A08A-2242CFCD0A19}" type="pres">
      <dgm:prSet presAssocID="{0548CEDB-AC8E-4FC8-BCCA-10D7B73A88CD}" presName="aSpace" presStyleCnt="0"/>
      <dgm:spPr/>
    </dgm:pt>
    <dgm:pt modelId="{F156C847-7DA2-4DAD-8E4A-8E50178FFCBE}" type="pres">
      <dgm:prSet presAssocID="{F72F2253-FE2A-4758-9D6B-CB47F1052E50}" presName="compNode" presStyleCnt="0"/>
      <dgm:spPr/>
    </dgm:pt>
    <dgm:pt modelId="{1571A38C-72B2-42FB-923F-C84842213183}" type="pres">
      <dgm:prSet presAssocID="{F72F2253-FE2A-4758-9D6B-CB47F1052E50}" presName="aNode" presStyleLbl="bgShp" presStyleIdx="2" presStyleCnt="3"/>
      <dgm:spPr/>
    </dgm:pt>
    <dgm:pt modelId="{6AE0E4AB-225A-48CF-9CB1-885C5B8AB2E7}" type="pres">
      <dgm:prSet presAssocID="{F72F2253-FE2A-4758-9D6B-CB47F1052E50}" presName="textNode" presStyleLbl="bgShp" presStyleIdx="2" presStyleCnt="3"/>
      <dgm:spPr/>
    </dgm:pt>
    <dgm:pt modelId="{38463C01-C70B-4380-9BC3-0877AF8B2FC1}" type="pres">
      <dgm:prSet presAssocID="{F72F2253-FE2A-4758-9D6B-CB47F1052E50}" presName="compChildNode" presStyleCnt="0"/>
      <dgm:spPr/>
    </dgm:pt>
    <dgm:pt modelId="{354B46A7-1FB1-4E8F-9447-299188BA6917}" type="pres">
      <dgm:prSet presAssocID="{F72F2253-FE2A-4758-9D6B-CB47F1052E50}" presName="theInnerList" presStyleCnt="0"/>
      <dgm:spPr/>
    </dgm:pt>
    <dgm:pt modelId="{171A770D-D90E-4FE5-82EC-65F9DCF2A3B0}" type="pres">
      <dgm:prSet presAssocID="{D44D9102-079A-49D3-A683-931AB7957A3D}" presName="childNode" presStyleLbl="node1" presStyleIdx="4" presStyleCnt="6">
        <dgm:presLayoutVars>
          <dgm:bulletEnabled val="1"/>
        </dgm:presLayoutVars>
      </dgm:prSet>
      <dgm:spPr/>
    </dgm:pt>
    <dgm:pt modelId="{1DB8BE13-3DEA-45DD-8012-79EBC7028DF1}" type="pres">
      <dgm:prSet presAssocID="{D44D9102-079A-49D3-A683-931AB7957A3D}" presName="aSpace2" presStyleCnt="0"/>
      <dgm:spPr/>
    </dgm:pt>
    <dgm:pt modelId="{C4F3A738-7F57-4481-8FE0-C452A5102F43}" type="pres">
      <dgm:prSet presAssocID="{58932B0D-38DD-4AA7-AF23-B27CAFB73E97}" presName="childNode" presStyleLbl="node1" presStyleIdx="5" presStyleCnt="6">
        <dgm:presLayoutVars>
          <dgm:bulletEnabled val="1"/>
        </dgm:presLayoutVars>
      </dgm:prSet>
      <dgm:spPr/>
    </dgm:pt>
  </dgm:ptLst>
  <dgm:cxnLst>
    <dgm:cxn modelId="{49190D1A-9CA3-435C-8A65-2E49CCD0FCBF}" type="presOf" srcId="{0943A07F-E0AF-4337-87CE-B3320C299939}" destId="{64AFC50C-0AB2-4BFC-84C1-143DD8CF2349}" srcOrd="0" destOrd="0" presId="urn:microsoft.com/office/officeart/2005/8/layout/lProcess2"/>
    <dgm:cxn modelId="{5397F51B-D722-4F8D-8C5E-77657D303F8F}" type="presOf" srcId="{70701406-2DBD-4D4D-A878-89FDD2E6EC21}" destId="{E23BB5FA-7C0B-4D2B-AE89-AB90AB5B1054}" srcOrd="1" destOrd="0" presId="urn:microsoft.com/office/officeart/2005/8/layout/lProcess2"/>
    <dgm:cxn modelId="{3331AF25-865C-487A-B268-8DF4692F0063}" srcId="{70701406-2DBD-4D4D-A878-89FDD2E6EC21}" destId="{217CEF2E-BE26-4D77-8176-39F7891B958A}" srcOrd="1" destOrd="0" parTransId="{7789DE81-020E-4E94-96B6-30D2385C678B}" sibTransId="{1E5A1011-5A72-4934-BC67-00C08612D8D5}"/>
    <dgm:cxn modelId="{295E1129-16FD-44F9-A3C8-FB22E7EE0C8C}" srcId="{0548CEDB-AC8E-4FC8-BCCA-10D7B73A88CD}" destId="{B3C280C5-5C27-44D8-AD36-58DAEDF81756}" srcOrd="1" destOrd="0" parTransId="{DE1CCEDD-5E42-462B-AEAB-D7DA29E362A3}" sibTransId="{E97463E5-B852-4863-83DF-BA89DD3E74BD}"/>
    <dgm:cxn modelId="{94E8BD29-70DA-4E0B-93E3-E78F9FC1C96C}" srcId="{F5C107D8-ABFD-4C21-A41A-F130EA3F140B}" destId="{0548CEDB-AC8E-4FC8-BCCA-10D7B73A88CD}" srcOrd="1" destOrd="0" parTransId="{DE0011D9-06A1-4107-B668-1F7C1BC5BB7D}" sibTransId="{515BA682-0FC0-4A92-8975-33EB91A2E335}"/>
    <dgm:cxn modelId="{0803B735-2D60-46D2-88D2-D8B929442E90}" type="presOf" srcId="{F72F2253-FE2A-4758-9D6B-CB47F1052E50}" destId="{6AE0E4AB-225A-48CF-9CB1-885C5B8AB2E7}" srcOrd="1" destOrd="0" presId="urn:microsoft.com/office/officeart/2005/8/layout/lProcess2"/>
    <dgm:cxn modelId="{C3C94040-C79B-42FB-83A3-5D2D733A1DDD}" type="presOf" srcId="{0548CEDB-AC8E-4FC8-BCCA-10D7B73A88CD}" destId="{4058D224-2C85-4654-88A6-16AACA77A328}" srcOrd="0" destOrd="0" presId="urn:microsoft.com/office/officeart/2005/8/layout/lProcess2"/>
    <dgm:cxn modelId="{13D0B85B-A2D2-4210-9CDF-DFF31EC66663}" type="presOf" srcId="{D44D9102-079A-49D3-A683-931AB7957A3D}" destId="{171A770D-D90E-4FE5-82EC-65F9DCF2A3B0}" srcOrd="0" destOrd="0" presId="urn:microsoft.com/office/officeart/2005/8/layout/lProcess2"/>
    <dgm:cxn modelId="{D0307846-1E03-46CB-8C50-8E72C7F508A5}" type="presOf" srcId="{B3C280C5-5C27-44D8-AD36-58DAEDF81756}" destId="{4F4A6F2C-A21C-4607-BA57-C82DDF586248}" srcOrd="0" destOrd="0" presId="urn:microsoft.com/office/officeart/2005/8/layout/lProcess2"/>
    <dgm:cxn modelId="{FC11D567-620B-4A6B-96A1-9E58C64E6305}" type="presOf" srcId="{217CEF2E-BE26-4D77-8176-39F7891B958A}" destId="{98520A3D-2F0C-4479-B0B3-A79CF6029444}" srcOrd="0" destOrd="0" presId="urn:microsoft.com/office/officeart/2005/8/layout/lProcess2"/>
    <dgm:cxn modelId="{B12CED67-A2F4-4772-9D3B-786EF1271570}" type="presOf" srcId="{58932B0D-38DD-4AA7-AF23-B27CAFB73E97}" destId="{C4F3A738-7F57-4481-8FE0-C452A5102F43}" srcOrd="0" destOrd="0" presId="urn:microsoft.com/office/officeart/2005/8/layout/lProcess2"/>
    <dgm:cxn modelId="{250EC974-42BB-481C-B7F4-6C92897C48C2}" srcId="{F72F2253-FE2A-4758-9D6B-CB47F1052E50}" destId="{D44D9102-079A-49D3-A683-931AB7957A3D}" srcOrd="0" destOrd="0" parTransId="{F17FAA4C-1B28-4411-BF98-FFD142DEF5B1}" sibTransId="{3EB51B32-84E4-46AB-BEC8-BD731A1FC4EF}"/>
    <dgm:cxn modelId="{3718D658-909D-4F39-842C-642A996AECD2}" srcId="{70701406-2DBD-4D4D-A878-89FDD2E6EC21}" destId="{347DF995-2955-4253-B767-8AA3EF6CDBA0}" srcOrd="0" destOrd="0" parTransId="{F7DF2807-2B10-4860-AB4D-92EE182766DA}" sibTransId="{20014529-D365-4906-AEE1-A1C3CAFA8E2D}"/>
    <dgm:cxn modelId="{3B24028B-ECAC-43CE-9725-2B69F5BB1AD4}" srcId="{0548CEDB-AC8E-4FC8-BCCA-10D7B73A88CD}" destId="{0943A07F-E0AF-4337-87CE-B3320C299939}" srcOrd="0" destOrd="0" parTransId="{5894E909-3F36-4C3B-99A7-1CA91D3F08CB}" sibTransId="{E0AF14FB-08A6-4A8B-93EE-57339B0E3023}"/>
    <dgm:cxn modelId="{82F2DA9C-B552-4332-A188-9B17B66061F8}" type="presOf" srcId="{F72F2253-FE2A-4758-9D6B-CB47F1052E50}" destId="{1571A38C-72B2-42FB-923F-C84842213183}" srcOrd="0" destOrd="0" presId="urn:microsoft.com/office/officeart/2005/8/layout/lProcess2"/>
    <dgm:cxn modelId="{CA176DA6-6F9C-4A79-A549-E6BEDF473419}" srcId="{F72F2253-FE2A-4758-9D6B-CB47F1052E50}" destId="{58932B0D-38DD-4AA7-AF23-B27CAFB73E97}" srcOrd="1" destOrd="0" parTransId="{C7D2628B-DB57-4551-BF25-EE2A41F14D20}" sibTransId="{B321013E-1B3C-490D-9FAE-3B943C828C4A}"/>
    <dgm:cxn modelId="{E9F009AF-5463-411C-B511-A7D553D95241}" type="presOf" srcId="{0548CEDB-AC8E-4FC8-BCCA-10D7B73A88CD}" destId="{34864B5A-2219-468D-8D76-313934807677}" srcOrd="1" destOrd="0" presId="urn:microsoft.com/office/officeart/2005/8/layout/lProcess2"/>
    <dgm:cxn modelId="{997756B5-9D6F-4235-99BD-A352915FC63F}" srcId="{F5C107D8-ABFD-4C21-A41A-F130EA3F140B}" destId="{70701406-2DBD-4D4D-A878-89FDD2E6EC21}" srcOrd="0" destOrd="0" parTransId="{D9638D95-3D9A-454E-A3E6-0C7F5AF600F8}" sibTransId="{E3C35CAE-70F5-4E87-A1A9-7391CEF94A8C}"/>
    <dgm:cxn modelId="{DBE912C4-1DF0-4045-A82B-9F859F1D4C87}" type="presOf" srcId="{70701406-2DBD-4D4D-A878-89FDD2E6EC21}" destId="{C22B8A74-5DFA-4ED4-9630-010296DAA893}" srcOrd="0" destOrd="0" presId="urn:microsoft.com/office/officeart/2005/8/layout/lProcess2"/>
    <dgm:cxn modelId="{E8B3CCCC-1249-4823-AAAE-4608F44A227C}" type="presOf" srcId="{F5C107D8-ABFD-4C21-A41A-F130EA3F140B}" destId="{75F83BFE-D026-4155-9722-67B9B9EFF075}" srcOrd="0" destOrd="0" presId="urn:microsoft.com/office/officeart/2005/8/layout/lProcess2"/>
    <dgm:cxn modelId="{75C235E0-B2F5-4113-B524-2368F92F3DCD}" type="presOf" srcId="{347DF995-2955-4253-B767-8AA3EF6CDBA0}" destId="{B76C0474-8CA3-4DED-870D-09CC464BD6FC}" srcOrd="0" destOrd="0" presId="urn:microsoft.com/office/officeart/2005/8/layout/lProcess2"/>
    <dgm:cxn modelId="{8C80F9E9-5D09-4BBB-9820-296F2AD5702E}" srcId="{F5C107D8-ABFD-4C21-A41A-F130EA3F140B}" destId="{F72F2253-FE2A-4758-9D6B-CB47F1052E50}" srcOrd="2" destOrd="0" parTransId="{FC91CFD4-0502-4938-8B25-1B259FB477CA}" sibTransId="{EEE4BB1E-27D9-4A75-AB1C-B302BBD9C5F4}"/>
    <dgm:cxn modelId="{3F9311B4-02A2-4C32-B27F-65ED5CBD7CD3}" type="presParOf" srcId="{75F83BFE-D026-4155-9722-67B9B9EFF075}" destId="{80DBBE7C-6ED6-4EEF-A894-4F2EBBF87CBB}" srcOrd="0" destOrd="0" presId="urn:microsoft.com/office/officeart/2005/8/layout/lProcess2"/>
    <dgm:cxn modelId="{037E1CA4-70BD-4701-B60E-163CC74BA155}" type="presParOf" srcId="{80DBBE7C-6ED6-4EEF-A894-4F2EBBF87CBB}" destId="{C22B8A74-5DFA-4ED4-9630-010296DAA893}" srcOrd="0" destOrd="0" presId="urn:microsoft.com/office/officeart/2005/8/layout/lProcess2"/>
    <dgm:cxn modelId="{04500242-45ED-4477-B81D-BC091C8D950F}" type="presParOf" srcId="{80DBBE7C-6ED6-4EEF-A894-4F2EBBF87CBB}" destId="{E23BB5FA-7C0B-4D2B-AE89-AB90AB5B1054}" srcOrd="1" destOrd="0" presId="urn:microsoft.com/office/officeart/2005/8/layout/lProcess2"/>
    <dgm:cxn modelId="{701F545F-EAA6-4B6A-85EC-52559FF9F9EE}" type="presParOf" srcId="{80DBBE7C-6ED6-4EEF-A894-4F2EBBF87CBB}" destId="{FAE70A41-DA3F-4462-8539-16B8A677F597}" srcOrd="2" destOrd="0" presId="urn:microsoft.com/office/officeart/2005/8/layout/lProcess2"/>
    <dgm:cxn modelId="{2D1F3B23-7F8F-41AE-950B-04D4CC57AF0B}" type="presParOf" srcId="{FAE70A41-DA3F-4462-8539-16B8A677F597}" destId="{9BF54380-B287-43B3-9363-CD3B2BF1C92A}" srcOrd="0" destOrd="0" presId="urn:microsoft.com/office/officeart/2005/8/layout/lProcess2"/>
    <dgm:cxn modelId="{80279289-8DE7-4A2D-9A93-A9FFBB568F09}" type="presParOf" srcId="{9BF54380-B287-43B3-9363-CD3B2BF1C92A}" destId="{B76C0474-8CA3-4DED-870D-09CC464BD6FC}" srcOrd="0" destOrd="0" presId="urn:microsoft.com/office/officeart/2005/8/layout/lProcess2"/>
    <dgm:cxn modelId="{FFC4BF9C-0C4C-4CB9-90A1-AC2C5F2B8CF2}" type="presParOf" srcId="{9BF54380-B287-43B3-9363-CD3B2BF1C92A}" destId="{3375DC3D-D087-4645-A48C-186856448640}" srcOrd="1" destOrd="0" presId="urn:microsoft.com/office/officeart/2005/8/layout/lProcess2"/>
    <dgm:cxn modelId="{409CFA24-280D-4B1B-AF8D-7E719CD778E5}" type="presParOf" srcId="{9BF54380-B287-43B3-9363-CD3B2BF1C92A}" destId="{98520A3D-2F0C-4479-B0B3-A79CF6029444}" srcOrd="2" destOrd="0" presId="urn:microsoft.com/office/officeart/2005/8/layout/lProcess2"/>
    <dgm:cxn modelId="{A85A2E9F-A855-409A-9810-A40EB84EC6BF}" type="presParOf" srcId="{75F83BFE-D026-4155-9722-67B9B9EFF075}" destId="{92068C3C-630E-4AA3-AAD8-3CF1507F4208}" srcOrd="1" destOrd="0" presId="urn:microsoft.com/office/officeart/2005/8/layout/lProcess2"/>
    <dgm:cxn modelId="{05921636-46CF-484A-914C-0996F015F84D}" type="presParOf" srcId="{75F83BFE-D026-4155-9722-67B9B9EFF075}" destId="{5BB6F008-A358-4946-9B05-0511D5230CD5}" srcOrd="2" destOrd="0" presId="urn:microsoft.com/office/officeart/2005/8/layout/lProcess2"/>
    <dgm:cxn modelId="{9ADB27CB-F85D-4C8B-96E9-D610899B4353}" type="presParOf" srcId="{5BB6F008-A358-4946-9B05-0511D5230CD5}" destId="{4058D224-2C85-4654-88A6-16AACA77A328}" srcOrd="0" destOrd="0" presId="urn:microsoft.com/office/officeart/2005/8/layout/lProcess2"/>
    <dgm:cxn modelId="{D60E081D-569E-4298-A58E-8279627F561C}" type="presParOf" srcId="{5BB6F008-A358-4946-9B05-0511D5230CD5}" destId="{34864B5A-2219-468D-8D76-313934807677}" srcOrd="1" destOrd="0" presId="urn:microsoft.com/office/officeart/2005/8/layout/lProcess2"/>
    <dgm:cxn modelId="{BE94989F-8E0B-4A9C-B50E-87585362322E}" type="presParOf" srcId="{5BB6F008-A358-4946-9B05-0511D5230CD5}" destId="{5C11DACE-2A79-431B-A7E7-D614F5036B14}" srcOrd="2" destOrd="0" presId="urn:microsoft.com/office/officeart/2005/8/layout/lProcess2"/>
    <dgm:cxn modelId="{4478A67E-2478-48CA-979E-19F2B0BDA605}" type="presParOf" srcId="{5C11DACE-2A79-431B-A7E7-D614F5036B14}" destId="{0BCD4DCA-BF4C-490B-B869-FF47BA6045FE}" srcOrd="0" destOrd="0" presId="urn:microsoft.com/office/officeart/2005/8/layout/lProcess2"/>
    <dgm:cxn modelId="{7A01B684-6439-4404-AB8D-7B1B79A65FD0}" type="presParOf" srcId="{0BCD4DCA-BF4C-490B-B869-FF47BA6045FE}" destId="{64AFC50C-0AB2-4BFC-84C1-143DD8CF2349}" srcOrd="0" destOrd="0" presId="urn:microsoft.com/office/officeart/2005/8/layout/lProcess2"/>
    <dgm:cxn modelId="{EB6897A9-508B-4E05-BEE3-5AAD9F4B428A}" type="presParOf" srcId="{0BCD4DCA-BF4C-490B-B869-FF47BA6045FE}" destId="{13F094AE-621A-40ED-85E7-2C261F32EDE9}" srcOrd="1" destOrd="0" presId="urn:microsoft.com/office/officeart/2005/8/layout/lProcess2"/>
    <dgm:cxn modelId="{3F5A9C5F-943D-4257-849C-6EC98A90A2BC}" type="presParOf" srcId="{0BCD4DCA-BF4C-490B-B869-FF47BA6045FE}" destId="{4F4A6F2C-A21C-4607-BA57-C82DDF586248}" srcOrd="2" destOrd="0" presId="urn:microsoft.com/office/officeart/2005/8/layout/lProcess2"/>
    <dgm:cxn modelId="{BC6A89EC-1D4F-47B3-AF3A-04560B110289}" type="presParOf" srcId="{75F83BFE-D026-4155-9722-67B9B9EFF075}" destId="{F971FC9C-2B78-4259-A08A-2242CFCD0A19}" srcOrd="3" destOrd="0" presId="urn:microsoft.com/office/officeart/2005/8/layout/lProcess2"/>
    <dgm:cxn modelId="{22ED0AE2-DCAC-439B-A344-16EC81EADB4C}" type="presParOf" srcId="{75F83BFE-D026-4155-9722-67B9B9EFF075}" destId="{F156C847-7DA2-4DAD-8E4A-8E50178FFCBE}" srcOrd="4" destOrd="0" presId="urn:microsoft.com/office/officeart/2005/8/layout/lProcess2"/>
    <dgm:cxn modelId="{B6372B9A-A45C-4A1D-B2EB-F5D924AE741D}" type="presParOf" srcId="{F156C847-7DA2-4DAD-8E4A-8E50178FFCBE}" destId="{1571A38C-72B2-42FB-923F-C84842213183}" srcOrd="0" destOrd="0" presId="urn:microsoft.com/office/officeart/2005/8/layout/lProcess2"/>
    <dgm:cxn modelId="{779EFD23-DCBE-4ACF-9801-6C6E831D29D0}" type="presParOf" srcId="{F156C847-7DA2-4DAD-8E4A-8E50178FFCBE}" destId="{6AE0E4AB-225A-48CF-9CB1-885C5B8AB2E7}" srcOrd="1" destOrd="0" presId="urn:microsoft.com/office/officeart/2005/8/layout/lProcess2"/>
    <dgm:cxn modelId="{3E87F34D-DDF9-4163-84E3-7EA6E74DD3E4}" type="presParOf" srcId="{F156C847-7DA2-4DAD-8E4A-8E50178FFCBE}" destId="{38463C01-C70B-4380-9BC3-0877AF8B2FC1}" srcOrd="2" destOrd="0" presId="urn:microsoft.com/office/officeart/2005/8/layout/lProcess2"/>
    <dgm:cxn modelId="{98D4F3F6-3F62-4493-B91D-A41B5EE64A18}" type="presParOf" srcId="{38463C01-C70B-4380-9BC3-0877AF8B2FC1}" destId="{354B46A7-1FB1-4E8F-9447-299188BA6917}" srcOrd="0" destOrd="0" presId="urn:microsoft.com/office/officeart/2005/8/layout/lProcess2"/>
    <dgm:cxn modelId="{9EA7DEE2-D0ED-4601-915D-FEE690A14B5D}" type="presParOf" srcId="{354B46A7-1FB1-4E8F-9447-299188BA6917}" destId="{171A770D-D90E-4FE5-82EC-65F9DCF2A3B0}" srcOrd="0" destOrd="0" presId="urn:microsoft.com/office/officeart/2005/8/layout/lProcess2"/>
    <dgm:cxn modelId="{6630427E-4443-44A1-9BE0-68205B21077B}" type="presParOf" srcId="{354B46A7-1FB1-4E8F-9447-299188BA6917}" destId="{1DB8BE13-3DEA-45DD-8012-79EBC7028DF1}" srcOrd="1" destOrd="0" presId="urn:microsoft.com/office/officeart/2005/8/layout/lProcess2"/>
    <dgm:cxn modelId="{EA29CEAD-1556-4D60-8069-0A58613F7FAD}" type="presParOf" srcId="{354B46A7-1FB1-4E8F-9447-299188BA6917}" destId="{C4F3A738-7F57-4481-8FE0-C452A5102F43}"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7F659D-37DB-4B2A-9216-F7A423C4834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463B027-215C-4260-85E1-B9CF85C3F9F1}">
      <dgm:prSet phldrT="[Text]"/>
      <dgm:spPr/>
      <dgm:t>
        <a:bodyPr/>
        <a:lstStyle/>
        <a:p>
          <a:r>
            <a:rPr lang="en-US" dirty="0"/>
            <a:t>supported product update level?</a:t>
          </a:r>
        </a:p>
      </dgm:t>
    </dgm:pt>
    <dgm:pt modelId="{840FF699-3D76-4CA6-BA47-047ADF1EA546}" type="parTrans" cxnId="{1DBB8245-3F46-425F-888D-6F1E36866750}">
      <dgm:prSet/>
      <dgm:spPr/>
      <dgm:t>
        <a:bodyPr/>
        <a:lstStyle/>
        <a:p>
          <a:endParaRPr lang="en-US"/>
        </a:p>
      </dgm:t>
    </dgm:pt>
    <dgm:pt modelId="{5200DF06-2935-4B7F-9639-57D037A051D9}" type="sibTrans" cxnId="{1DBB8245-3F46-425F-888D-6F1E36866750}">
      <dgm:prSet/>
      <dgm:spPr/>
      <dgm:t>
        <a:bodyPr/>
        <a:lstStyle/>
        <a:p>
          <a:endParaRPr lang="en-US" dirty="0"/>
        </a:p>
      </dgm:t>
    </dgm:pt>
    <dgm:pt modelId="{0E8AC1AB-936B-4BB1-8130-3CD379593350}">
      <dgm:prSet phldrT="[Text]"/>
      <dgm:spPr/>
      <dgm:t>
        <a:bodyPr/>
        <a:lstStyle/>
        <a:p>
          <a:r>
            <a:rPr lang="en-US" dirty="0"/>
            <a:t>2019 IRD installed?</a:t>
          </a:r>
        </a:p>
      </dgm:t>
    </dgm:pt>
    <dgm:pt modelId="{27A04EA9-5E2F-419D-B664-820566A4B853}" type="parTrans" cxnId="{06500160-7908-4E4D-816E-61D1A35D5A5D}">
      <dgm:prSet/>
      <dgm:spPr/>
      <dgm:t>
        <a:bodyPr/>
        <a:lstStyle/>
        <a:p>
          <a:endParaRPr lang="en-US"/>
        </a:p>
      </dgm:t>
    </dgm:pt>
    <dgm:pt modelId="{B2BFEFDC-4C7B-4EC9-BA67-49A0480B5224}" type="sibTrans" cxnId="{06500160-7908-4E4D-816E-61D1A35D5A5D}">
      <dgm:prSet/>
      <dgm:spPr/>
      <dgm:t>
        <a:bodyPr/>
        <a:lstStyle/>
        <a:p>
          <a:endParaRPr lang="en-US" dirty="0"/>
        </a:p>
      </dgm:t>
    </dgm:pt>
    <dgm:pt modelId="{0FF30118-B627-45A6-B2E1-C2769E251500}">
      <dgm:prSet/>
      <dgm:spPr/>
      <dgm:t>
        <a:bodyPr/>
        <a:lstStyle/>
        <a:p>
          <a:r>
            <a:rPr lang="en-US" dirty="0"/>
            <a:t>Aatrix installed?</a:t>
          </a:r>
        </a:p>
      </dgm:t>
    </dgm:pt>
    <dgm:pt modelId="{9AF0592D-0995-4CF8-83A3-C420C930D312}" type="parTrans" cxnId="{4B151238-7C04-4F4F-8BDD-1C06F03D29BD}">
      <dgm:prSet/>
      <dgm:spPr/>
      <dgm:t>
        <a:bodyPr/>
        <a:lstStyle/>
        <a:p>
          <a:endParaRPr lang="en-US"/>
        </a:p>
      </dgm:t>
    </dgm:pt>
    <dgm:pt modelId="{3EF1A4A4-8D80-43EE-AD96-48A6DE9F92CB}" type="sibTrans" cxnId="{4B151238-7C04-4F4F-8BDD-1C06F03D29BD}">
      <dgm:prSet/>
      <dgm:spPr/>
      <dgm:t>
        <a:bodyPr/>
        <a:lstStyle/>
        <a:p>
          <a:endParaRPr lang="en-US" dirty="0"/>
        </a:p>
      </dgm:t>
    </dgm:pt>
    <dgm:pt modelId="{031FF39C-A123-4B8B-9DA6-5DA801348F6D}">
      <dgm:prSet/>
      <dgm:spPr/>
      <dgm:t>
        <a:bodyPr/>
        <a:lstStyle/>
        <a:p>
          <a:r>
            <a:rPr lang="en-US" dirty="0"/>
            <a:t>Security rights in role maint?</a:t>
          </a:r>
        </a:p>
      </dgm:t>
    </dgm:pt>
    <dgm:pt modelId="{E6099046-BF4A-442F-9FF0-C7C894AA22D2}" type="parTrans" cxnId="{E9B6CC2D-8EE2-41A8-BEE6-B6F9CEBAE9F2}">
      <dgm:prSet/>
      <dgm:spPr/>
      <dgm:t>
        <a:bodyPr/>
        <a:lstStyle/>
        <a:p>
          <a:endParaRPr lang="en-US"/>
        </a:p>
      </dgm:t>
    </dgm:pt>
    <dgm:pt modelId="{E3C332E0-B103-4DC0-9800-F2875B9B05C7}" type="sibTrans" cxnId="{E9B6CC2D-8EE2-41A8-BEE6-B6F9CEBAE9F2}">
      <dgm:prSet/>
      <dgm:spPr/>
      <dgm:t>
        <a:bodyPr/>
        <a:lstStyle/>
        <a:p>
          <a:endParaRPr lang="en-US" dirty="0"/>
        </a:p>
      </dgm:t>
    </dgm:pt>
    <dgm:pt modelId="{63363C0D-6A8D-4E0A-8AB0-EAF54E7B788B}">
      <dgm:prSet/>
      <dgm:spPr/>
      <dgm:t>
        <a:bodyPr/>
        <a:lstStyle/>
        <a:p>
          <a:r>
            <a:rPr lang="en-US" dirty="0"/>
            <a:t>perpetual history checked (2017)?</a:t>
          </a:r>
        </a:p>
      </dgm:t>
    </dgm:pt>
    <dgm:pt modelId="{9BA6722A-A638-4895-8C54-EF0B277431C5}" type="parTrans" cxnId="{E4F85EDF-6F3D-43F7-B1B6-B612654133C5}">
      <dgm:prSet/>
      <dgm:spPr/>
      <dgm:t>
        <a:bodyPr/>
        <a:lstStyle/>
        <a:p>
          <a:endParaRPr lang="en-US"/>
        </a:p>
      </dgm:t>
    </dgm:pt>
    <dgm:pt modelId="{F44DA0C5-5940-4658-9A52-30E1E02EA997}" type="sibTrans" cxnId="{E4F85EDF-6F3D-43F7-B1B6-B612654133C5}">
      <dgm:prSet/>
      <dgm:spPr/>
      <dgm:t>
        <a:bodyPr/>
        <a:lstStyle/>
        <a:p>
          <a:endParaRPr lang="en-US" dirty="0"/>
        </a:p>
      </dgm:t>
    </dgm:pt>
    <dgm:pt modelId="{0BB1A16D-CFDF-4A27-B3F1-AB2B1A29617D}">
      <dgm:prSet/>
      <dgm:spPr/>
      <dgm:t>
        <a:bodyPr/>
        <a:lstStyle/>
        <a:p>
          <a:r>
            <a:rPr lang="en-US" dirty="0"/>
            <a:t>Current on Maint?</a:t>
          </a:r>
        </a:p>
      </dgm:t>
    </dgm:pt>
    <dgm:pt modelId="{FBFAC72F-720E-4629-8A93-5D2161B26E73}" type="parTrans" cxnId="{97B5AB61-8792-4D89-BAE1-A6F69174DB9A}">
      <dgm:prSet/>
      <dgm:spPr/>
      <dgm:t>
        <a:bodyPr/>
        <a:lstStyle/>
        <a:p>
          <a:endParaRPr lang="en-US"/>
        </a:p>
      </dgm:t>
    </dgm:pt>
    <dgm:pt modelId="{DFE1ABBF-5A32-4A81-8550-13E92508E097}" type="sibTrans" cxnId="{97B5AB61-8792-4D89-BAE1-A6F69174DB9A}">
      <dgm:prSet/>
      <dgm:spPr/>
      <dgm:t>
        <a:bodyPr/>
        <a:lstStyle/>
        <a:p>
          <a:endParaRPr lang="en-US"/>
        </a:p>
      </dgm:t>
    </dgm:pt>
    <dgm:pt modelId="{D05F0AAC-BE10-4457-AC4A-C84215FE3739}" type="pres">
      <dgm:prSet presAssocID="{F57F659D-37DB-4B2A-9216-F7A423C4834A}" presName="Name0" presStyleCnt="0">
        <dgm:presLayoutVars>
          <dgm:dir/>
          <dgm:resizeHandles val="exact"/>
        </dgm:presLayoutVars>
      </dgm:prSet>
      <dgm:spPr/>
    </dgm:pt>
    <dgm:pt modelId="{EA711F83-7E48-4250-86D9-B02297AC9E41}" type="pres">
      <dgm:prSet presAssocID="{1463B027-215C-4260-85E1-B9CF85C3F9F1}" presName="node" presStyleLbl="node1" presStyleIdx="0" presStyleCnt="6" custLinFactY="-98333" custLinFactNeighborX="44031" custLinFactNeighborY="-100000">
        <dgm:presLayoutVars>
          <dgm:bulletEnabled val="1"/>
        </dgm:presLayoutVars>
      </dgm:prSet>
      <dgm:spPr/>
    </dgm:pt>
    <dgm:pt modelId="{17FB4A9A-748E-46AB-BAF5-DDF05CBC5470}" type="pres">
      <dgm:prSet presAssocID="{5200DF06-2935-4B7F-9639-57D037A051D9}" presName="sibTrans" presStyleLbl="sibTrans2D1" presStyleIdx="0" presStyleCnt="5"/>
      <dgm:spPr/>
    </dgm:pt>
    <dgm:pt modelId="{0DD36DB4-2707-4806-A950-E59A89467B35}" type="pres">
      <dgm:prSet presAssocID="{5200DF06-2935-4B7F-9639-57D037A051D9}" presName="connectorText" presStyleLbl="sibTrans2D1" presStyleIdx="0" presStyleCnt="5"/>
      <dgm:spPr/>
    </dgm:pt>
    <dgm:pt modelId="{FC0D4E64-2CAE-43C7-9990-6C129010893B}" type="pres">
      <dgm:prSet presAssocID="{0E8AC1AB-936B-4BB1-8130-3CD379593350}" presName="node" presStyleLbl="node1" presStyleIdx="1" presStyleCnt="6" custLinFactY="-98333" custLinFactNeighborX="59822" custLinFactNeighborY="-100000">
        <dgm:presLayoutVars>
          <dgm:bulletEnabled val="1"/>
        </dgm:presLayoutVars>
      </dgm:prSet>
      <dgm:spPr/>
    </dgm:pt>
    <dgm:pt modelId="{9B090915-384F-4C5B-BA07-A398329266C2}" type="pres">
      <dgm:prSet presAssocID="{B2BFEFDC-4C7B-4EC9-BA67-49A0480B5224}" presName="sibTrans" presStyleLbl="sibTrans2D1" presStyleIdx="1" presStyleCnt="5"/>
      <dgm:spPr/>
    </dgm:pt>
    <dgm:pt modelId="{2109DBAB-81BA-483F-94BB-BF688AFD8FCF}" type="pres">
      <dgm:prSet presAssocID="{B2BFEFDC-4C7B-4EC9-BA67-49A0480B5224}" presName="connectorText" presStyleLbl="sibTrans2D1" presStyleIdx="1" presStyleCnt="5"/>
      <dgm:spPr/>
    </dgm:pt>
    <dgm:pt modelId="{ACE9B6B9-4161-475E-9DCE-5060230F10D5}" type="pres">
      <dgm:prSet presAssocID="{63363C0D-6A8D-4E0A-8AB0-EAF54E7B788B}" presName="node" presStyleLbl="node1" presStyleIdx="2" presStyleCnt="6" custLinFactY="-98333" custLinFactNeighborX="57356" custLinFactNeighborY="-100000">
        <dgm:presLayoutVars>
          <dgm:bulletEnabled val="1"/>
        </dgm:presLayoutVars>
      </dgm:prSet>
      <dgm:spPr/>
    </dgm:pt>
    <dgm:pt modelId="{670EB326-E7BC-452B-B13B-9B96CA73FAD6}" type="pres">
      <dgm:prSet presAssocID="{F44DA0C5-5940-4658-9A52-30E1E02EA997}" presName="sibTrans" presStyleLbl="sibTrans2D1" presStyleIdx="2" presStyleCnt="5"/>
      <dgm:spPr/>
    </dgm:pt>
    <dgm:pt modelId="{402E4339-C0B7-4D12-936D-D3C9EC1A7E40}" type="pres">
      <dgm:prSet presAssocID="{F44DA0C5-5940-4658-9A52-30E1E02EA997}" presName="connectorText" presStyleLbl="sibTrans2D1" presStyleIdx="2" presStyleCnt="5"/>
      <dgm:spPr/>
    </dgm:pt>
    <dgm:pt modelId="{387A8307-61C9-4C29-B255-80E711B3A7C5}" type="pres">
      <dgm:prSet presAssocID="{031FF39C-A123-4B8B-9DA6-5DA801348F6D}" presName="node" presStyleLbl="node1" presStyleIdx="3" presStyleCnt="6" custLinFactY="-98333" custLinFactNeighborX="30440" custLinFactNeighborY="-100000">
        <dgm:presLayoutVars>
          <dgm:bulletEnabled val="1"/>
        </dgm:presLayoutVars>
      </dgm:prSet>
      <dgm:spPr/>
    </dgm:pt>
    <dgm:pt modelId="{0F783660-A48B-4CF3-9A96-583166616D24}" type="pres">
      <dgm:prSet presAssocID="{E3C332E0-B103-4DC0-9800-F2875B9B05C7}" presName="sibTrans" presStyleLbl="sibTrans2D1" presStyleIdx="3" presStyleCnt="5"/>
      <dgm:spPr/>
    </dgm:pt>
    <dgm:pt modelId="{A91DE11C-BF37-4EF0-AC3B-7D57DF708F45}" type="pres">
      <dgm:prSet presAssocID="{E3C332E0-B103-4DC0-9800-F2875B9B05C7}" presName="connectorText" presStyleLbl="sibTrans2D1" presStyleIdx="3" presStyleCnt="5"/>
      <dgm:spPr/>
    </dgm:pt>
    <dgm:pt modelId="{2B5630FE-9E98-4D70-BD4E-FF9B70CC4F28}" type="pres">
      <dgm:prSet presAssocID="{0FF30118-B627-45A6-B2E1-C2769E251500}" presName="node" presStyleLbl="node1" presStyleIdx="4" presStyleCnt="6" custLinFactY="-98333" custLinFactNeighborX="5589" custLinFactNeighborY="-100000">
        <dgm:presLayoutVars>
          <dgm:bulletEnabled val="1"/>
        </dgm:presLayoutVars>
      </dgm:prSet>
      <dgm:spPr/>
    </dgm:pt>
    <dgm:pt modelId="{13912EA0-725B-4302-85C0-203152976B69}" type="pres">
      <dgm:prSet presAssocID="{3EF1A4A4-8D80-43EE-AD96-48A6DE9F92CB}" presName="sibTrans" presStyleLbl="sibTrans2D1" presStyleIdx="4" presStyleCnt="5"/>
      <dgm:spPr/>
    </dgm:pt>
    <dgm:pt modelId="{0C4C1946-25C2-41FC-9156-E3C1A70661F1}" type="pres">
      <dgm:prSet presAssocID="{3EF1A4A4-8D80-43EE-AD96-48A6DE9F92CB}" presName="connectorText" presStyleLbl="sibTrans2D1" presStyleIdx="4" presStyleCnt="5"/>
      <dgm:spPr/>
    </dgm:pt>
    <dgm:pt modelId="{C637086F-9CE8-43E2-A094-423EFB487D5F}" type="pres">
      <dgm:prSet presAssocID="{0BB1A16D-CFDF-4A27-B3F1-AB2B1A29617D}" presName="node" presStyleLbl="node1" presStyleIdx="5" presStyleCnt="6" custLinFactY="-98333" custLinFactNeighborX="-19263" custLinFactNeighborY="-100000">
        <dgm:presLayoutVars>
          <dgm:bulletEnabled val="1"/>
        </dgm:presLayoutVars>
      </dgm:prSet>
      <dgm:spPr/>
    </dgm:pt>
  </dgm:ptLst>
  <dgm:cxnLst>
    <dgm:cxn modelId="{A7F2510F-7E02-4A60-8DC6-F9734A2E02BE}" type="presOf" srcId="{0FF30118-B627-45A6-B2E1-C2769E251500}" destId="{2B5630FE-9E98-4D70-BD4E-FF9B70CC4F28}" srcOrd="0" destOrd="0" presId="urn:microsoft.com/office/officeart/2005/8/layout/process1"/>
    <dgm:cxn modelId="{F6EAB526-AE69-4162-B069-7E6968D688DB}" type="presOf" srcId="{0BB1A16D-CFDF-4A27-B3F1-AB2B1A29617D}" destId="{C637086F-9CE8-43E2-A094-423EFB487D5F}" srcOrd="0" destOrd="0" presId="urn:microsoft.com/office/officeart/2005/8/layout/process1"/>
    <dgm:cxn modelId="{E9B6CC2D-8EE2-41A8-BEE6-B6F9CEBAE9F2}" srcId="{F57F659D-37DB-4B2A-9216-F7A423C4834A}" destId="{031FF39C-A123-4B8B-9DA6-5DA801348F6D}" srcOrd="3" destOrd="0" parTransId="{E6099046-BF4A-442F-9FF0-C7C894AA22D2}" sibTransId="{E3C332E0-B103-4DC0-9800-F2875B9B05C7}"/>
    <dgm:cxn modelId="{C8F8A330-9795-4A88-819E-50AAAB11C6DB}" type="presOf" srcId="{E3C332E0-B103-4DC0-9800-F2875B9B05C7}" destId="{0F783660-A48B-4CF3-9A96-583166616D24}" srcOrd="0" destOrd="0" presId="urn:microsoft.com/office/officeart/2005/8/layout/process1"/>
    <dgm:cxn modelId="{4B151238-7C04-4F4F-8BDD-1C06F03D29BD}" srcId="{F57F659D-37DB-4B2A-9216-F7A423C4834A}" destId="{0FF30118-B627-45A6-B2E1-C2769E251500}" srcOrd="4" destOrd="0" parTransId="{9AF0592D-0995-4CF8-83A3-C420C930D312}" sibTransId="{3EF1A4A4-8D80-43EE-AD96-48A6DE9F92CB}"/>
    <dgm:cxn modelId="{5041153B-3100-4537-96AF-04966056E36F}" type="presOf" srcId="{3EF1A4A4-8D80-43EE-AD96-48A6DE9F92CB}" destId="{13912EA0-725B-4302-85C0-203152976B69}" srcOrd="0" destOrd="0" presId="urn:microsoft.com/office/officeart/2005/8/layout/process1"/>
    <dgm:cxn modelId="{06500160-7908-4E4D-816E-61D1A35D5A5D}" srcId="{F57F659D-37DB-4B2A-9216-F7A423C4834A}" destId="{0E8AC1AB-936B-4BB1-8130-3CD379593350}" srcOrd="1" destOrd="0" parTransId="{27A04EA9-5E2F-419D-B664-820566A4B853}" sibTransId="{B2BFEFDC-4C7B-4EC9-BA67-49A0480B5224}"/>
    <dgm:cxn modelId="{97B5AB61-8792-4D89-BAE1-A6F69174DB9A}" srcId="{F57F659D-37DB-4B2A-9216-F7A423C4834A}" destId="{0BB1A16D-CFDF-4A27-B3F1-AB2B1A29617D}" srcOrd="5" destOrd="0" parTransId="{FBFAC72F-720E-4629-8A93-5D2161B26E73}" sibTransId="{DFE1ABBF-5A32-4A81-8550-13E92508E097}"/>
    <dgm:cxn modelId="{39B2B863-F806-4772-BB13-D375A562E353}" type="presOf" srcId="{63363C0D-6A8D-4E0A-8AB0-EAF54E7B788B}" destId="{ACE9B6B9-4161-475E-9DCE-5060230F10D5}" srcOrd="0" destOrd="0" presId="urn:microsoft.com/office/officeart/2005/8/layout/process1"/>
    <dgm:cxn modelId="{1DBB8245-3F46-425F-888D-6F1E36866750}" srcId="{F57F659D-37DB-4B2A-9216-F7A423C4834A}" destId="{1463B027-215C-4260-85E1-B9CF85C3F9F1}" srcOrd="0" destOrd="0" parTransId="{840FF699-3D76-4CA6-BA47-047ADF1EA546}" sibTransId="{5200DF06-2935-4B7F-9639-57D037A051D9}"/>
    <dgm:cxn modelId="{06B2EB46-AA37-47F5-BFD2-6A9A245B9293}" type="presOf" srcId="{B2BFEFDC-4C7B-4EC9-BA67-49A0480B5224}" destId="{2109DBAB-81BA-483F-94BB-BF688AFD8FCF}" srcOrd="1" destOrd="0" presId="urn:microsoft.com/office/officeart/2005/8/layout/process1"/>
    <dgm:cxn modelId="{5E568B6B-E848-4A47-9E47-B8FE215E3121}" type="presOf" srcId="{1463B027-215C-4260-85E1-B9CF85C3F9F1}" destId="{EA711F83-7E48-4250-86D9-B02297AC9E41}" srcOrd="0" destOrd="0" presId="urn:microsoft.com/office/officeart/2005/8/layout/process1"/>
    <dgm:cxn modelId="{119C126D-9375-4178-97BD-D676744BAB99}" type="presOf" srcId="{0E8AC1AB-936B-4BB1-8130-3CD379593350}" destId="{FC0D4E64-2CAE-43C7-9990-6C129010893B}" srcOrd="0" destOrd="0" presId="urn:microsoft.com/office/officeart/2005/8/layout/process1"/>
    <dgm:cxn modelId="{E6524171-F9E3-49DC-9A2B-0FC17546E55F}" type="presOf" srcId="{031FF39C-A123-4B8B-9DA6-5DA801348F6D}" destId="{387A8307-61C9-4C29-B255-80E711B3A7C5}" srcOrd="0" destOrd="0" presId="urn:microsoft.com/office/officeart/2005/8/layout/process1"/>
    <dgm:cxn modelId="{4926F27E-330D-472B-A4AE-CB6C9708B726}" type="presOf" srcId="{F57F659D-37DB-4B2A-9216-F7A423C4834A}" destId="{D05F0AAC-BE10-4457-AC4A-C84215FE3739}" srcOrd="0" destOrd="0" presId="urn:microsoft.com/office/officeart/2005/8/layout/process1"/>
    <dgm:cxn modelId="{75095898-B20E-42BF-BE96-4732E1DF53CD}" type="presOf" srcId="{5200DF06-2935-4B7F-9639-57D037A051D9}" destId="{17FB4A9A-748E-46AB-BAF5-DDF05CBC5470}" srcOrd="0" destOrd="0" presId="urn:microsoft.com/office/officeart/2005/8/layout/process1"/>
    <dgm:cxn modelId="{04AAA799-65E1-4742-A47D-CD6C26104E38}" type="presOf" srcId="{B2BFEFDC-4C7B-4EC9-BA67-49A0480B5224}" destId="{9B090915-384F-4C5B-BA07-A398329266C2}" srcOrd="0" destOrd="0" presId="urn:microsoft.com/office/officeart/2005/8/layout/process1"/>
    <dgm:cxn modelId="{FB613C9E-4776-4F15-A8AA-AAA8E7C35C1C}" type="presOf" srcId="{5200DF06-2935-4B7F-9639-57D037A051D9}" destId="{0DD36DB4-2707-4806-A950-E59A89467B35}" srcOrd="1" destOrd="0" presId="urn:microsoft.com/office/officeart/2005/8/layout/process1"/>
    <dgm:cxn modelId="{9C0494A0-6C34-4011-B05D-9AD1544B01CC}" type="presOf" srcId="{E3C332E0-B103-4DC0-9800-F2875B9B05C7}" destId="{A91DE11C-BF37-4EF0-AC3B-7D57DF708F45}" srcOrd="1" destOrd="0" presId="urn:microsoft.com/office/officeart/2005/8/layout/process1"/>
    <dgm:cxn modelId="{6A5DD0A3-C250-44D6-B033-919B46134B70}" type="presOf" srcId="{F44DA0C5-5940-4658-9A52-30E1E02EA997}" destId="{670EB326-E7BC-452B-B13B-9B96CA73FAD6}" srcOrd="0" destOrd="0" presId="urn:microsoft.com/office/officeart/2005/8/layout/process1"/>
    <dgm:cxn modelId="{F4D88DDD-57DD-45F3-8FEB-B0A91E02BC0B}" type="presOf" srcId="{F44DA0C5-5940-4658-9A52-30E1E02EA997}" destId="{402E4339-C0B7-4D12-936D-D3C9EC1A7E40}" srcOrd="1" destOrd="0" presId="urn:microsoft.com/office/officeart/2005/8/layout/process1"/>
    <dgm:cxn modelId="{E4F85EDF-6F3D-43F7-B1B6-B612654133C5}" srcId="{F57F659D-37DB-4B2A-9216-F7A423C4834A}" destId="{63363C0D-6A8D-4E0A-8AB0-EAF54E7B788B}" srcOrd="2" destOrd="0" parTransId="{9BA6722A-A638-4895-8C54-EF0B277431C5}" sibTransId="{F44DA0C5-5940-4658-9A52-30E1E02EA997}"/>
    <dgm:cxn modelId="{92ED73F2-1311-4BB4-9B15-3070759BA151}" type="presOf" srcId="{3EF1A4A4-8D80-43EE-AD96-48A6DE9F92CB}" destId="{0C4C1946-25C2-41FC-9156-E3C1A70661F1}" srcOrd="1" destOrd="0" presId="urn:microsoft.com/office/officeart/2005/8/layout/process1"/>
    <dgm:cxn modelId="{B8072280-8A77-4D42-9147-208B10196E45}" type="presParOf" srcId="{D05F0AAC-BE10-4457-AC4A-C84215FE3739}" destId="{EA711F83-7E48-4250-86D9-B02297AC9E41}" srcOrd="0" destOrd="0" presId="urn:microsoft.com/office/officeart/2005/8/layout/process1"/>
    <dgm:cxn modelId="{C303589B-FF0A-464F-8D1F-E92C5E3C9FEB}" type="presParOf" srcId="{D05F0AAC-BE10-4457-AC4A-C84215FE3739}" destId="{17FB4A9A-748E-46AB-BAF5-DDF05CBC5470}" srcOrd="1" destOrd="0" presId="urn:microsoft.com/office/officeart/2005/8/layout/process1"/>
    <dgm:cxn modelId="{D242A3F3-6697-4C75-9934-9A0188B0405A}" type="presParOf" srcId="{17FB4A9A-748E-46AB-BAF5-DDF05CBC5470}" destId="{0DD36DB4-2707-4806-A950-E59A89467B35}" srcOrd="0" destOrd="0" presId="urn:microsoft.com/office/officeart/2005/8/layout/process1"/>
    <dgm:cxn modelId="{9538214F-1766-4F23-9D12-2DE1E27B9D60}" type="presParOf" srcId="{D05F0AAC-BE10-4457-AC4A-C84215FE3739}" destId="{FC0D4E64-2CAE-43C7-9990-6C129010893B}" srcOrd="2" destOrd="0" presId="urn:microsoft.com/office/officeart/2005/8/layout/process1"/>
    <dgm:cxn modelId="{4F235253-E0AF-48D9-92F8-342A841BDAEE}" type="presParOf" srcId="{D05F0AAC-BE10-4457-AC4A-C84215FE3739}" destId="{9B090915-384F-4C5B-BA07-A398329266C2}" srcOrd="3" destOrd="0" presId="urn:microsoft.com/office/officeart/2005/8/layout/process1"/>
    <dgm:cxn modelId="{1CE8497E-980B-4E11-A56A-40493BCBBDF3}" type="presParOf" srcId="{9B090915-384F-4C5B-BA07-A398329266C2}" destId="{2109DBAB-81BA-483F-94BB-BF688AFD8FCF}" srcOrd="0" destOrd="0" presId="urn:microsoft.com/office/officeart/2005/8/layout/process1"/>
    <dgm:cxn modelId="{954DEC8C-FC1A-4185-A150-5E7358CA0D2E}" type="presParOf" srcId="{D05F0AAC-BE10-4457-AC4A-C84215FE3739}" destId="{ACE9B6B9-4161-475E-9DCE-5060230F10D5}" srcOrd="4" destOrd="0" presId="urn:microsoft.com/office/officeart/2005/8/layout/process1"/>
    <dgm:cxn modelId="{3B4FD891-C3C4-4528-89B9-85CC0B5FC4EF}" type="presParOf" srcId="{D05F0AAC-BE10-4457-AC4A-C84215FE3739}" destId="{670EB326-E7BC-452B-B13B-9B96CA73FAD6}" srcOrd="5" destOrd="0" presId="urn:microsoft.com/office/officeart/2005/8/layout/process1"/>
    <dgm:cxn modelId="{B1412145-D47C-4D4A-9D56-D44E5C214B36}" type="presParOf" srcId="{670EB326-E7BC-452B-B13B-9B96CA73FAD6}" destId="{402E4339-C0B7-4D12-936D-D3C9EC1A7E40}" srcOrd="0" destOrd="0" presId="urn:microsoft.com/office/officeart/2005/8/layout/process1"/>
    <dgm:cxn modelId="{62247665-621E-4A4F-BE5A-36237E7D693E}" type="presParOf" srcId="{D05F0AAC-BE10-4457-AC4A-C84215FE3739}" destId="{387A8307-61C9-4C29-B255-80E711B3A7C5}" srcOrd="6" destOrd="0" presId="urn:microsoft.com/office/officeart/2005/8/layout/process1"/>
    <dgm:cxn modelId="{FC0B29B7-0931-43CB-B7F2-A0C79CD01B11}" type="presParOf" srcId="{D05F0AAC-BE10-4457-AC4A-C84215FE3739}" destId="{0F783660-A48B-4CF3-9A96-583166616D24}" srcOrd="7" destOrd="0" presId="urn:microsoft.com/office/officeart/2005/8/layout/process1"/>
    <dgm:cxn modelId="{4B88B8FE-B46F-47FE-9786-C3FFDF492B4B}" type="presParOf" srcId="{0F783660-A48B-4CF3-9A96-583166616D24}" destId="{A91DE11C-BF37-4EF0-AC3B-7D57DF708F45}" srcOrd="0" destOrd="0" presId="urn:microsoft.com/office/officeart/2005/8/layout/process1"/>
    <dgm:cxn modelId="{13F856DF-E376-46A2-AD56-81DDE536B9E0}" type="presParOf" srcId="{D05F0AAC-BE10-4457-AC4A-C84215FE3739}" destId="{2B5630FE-9E98-4D70-BD4E-FF9B70CC4F28}" srcOrd="8" destOrd="0" presId="urn:microsoft.com/office/officeart/2005/8/layout/process1"/>
    <dgm:cxn modelId="{AEE60114-728A-41E5-B3BE-39DA68A8808F}" type="presParOf" srcId="{D05F0AAC-BE10-4457-AC4A-C84215FE3739}" destId="{13912EA0-725B-4302-85C0-203152976B69}" srcOrd="9" destOrd="0" presId="urn:microsoft.com/office/officeart/2005/8/layout/process1"/>
    <dgm:cxn modelId="{CEDD66C1-411B-45BE-8E81-D76FE8F4C3E6}" type="presParOf" srcId="{13912EA0-725B-4302-85C0-203152976B69}" destId="{0C4C1946-25C2-41FC-9156-E3C1A70661F1}" srcOrd="0" destOrd="0" presId="urn:microsoft.com/office/officeart/2005/8/layout/process1"/>
    <dgm:cxn modelId="{1309B0E5-3EE9-473D-A878-CF4F08F80516}" type="presParOf" srcId="{D05F0AAC-BE10-4457-AC4A-C84215FE3739}" destId="{C637086F-9CE8-43E2-A094-423EFB487D5F}" srcOrd="10" destOrd="0" presId="urn:microsoft.com/office/officeart/2005/8/layout/process1"/>
  </dgm:cxnLst>
  <dgm:bg>
    <a:gradFill>
      <a:gsLst>
        <a:gs pos="0">
          <a:srgbClr val="FFFF66"/>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8A74-5DFA-4ED4-9630-010296DAA893}">
      <dsp:nvSpPr>
        <dsp:cNvPr id="0" name=""/>
        <dsp:cNvSpPr/>
      </dsp:nvSpPr>
      <dsp:spPr>
        <a:xfrm>
          <a:off x="0"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Print on own</a:t>
          </a:r>
        </a:p>
      </dsp:txBody>
      <dsp:txXfrm>
        <a:off x="0" y="0"/>
        <a:ext cx="2611933" cy="1357788"/>
      </dsp:txXfrm>
    </dsp:sp>
    <dsp:sp modelId="{B76C0474-8CA3-4DED-870D-09CC464BD6FC}">
      <dsp:nvSpPr>
        <dsp:cNvPr id="0" name=""/>
        <dsp:cNvSpPr/>
      </dsp:nvSpPr>
      <dsp:spPr>
        <a:xfrm>
          <a:off x="262197" y="1359114"/>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FREE</a:t>
          </a:r>
        </a:p>
      </dsp:txBody>
      <dsp:txXfrm>
        <a:off x="302166" y="1399083"/>
        <a:ext cx="2009608" cy="1284701"/>
      </dsp:txXfrm>
    </dsp:sp>
    <dsp:sp modelId="{98520A3D-2F0C-4479-B0B3-A79CF6029444}">
      <dsp:nvSpPr>
        <dsp:cNvPr id="0" name=""/>
        <dsp:cNvSpPr/>
      </dsp:nvSpPr>
      <dsp:spPr>
        <a:xfrm>
          <a:off x="262197" y="2933699"/>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Purchase plain perforated forms (packets incl red copy)</a:t>
          </a:r>
        </a:p>
      </dsp:txBody>
      <dsp:txXfrm>
        <a:off x="302166" y="2973668"/>
        <a:ext cx="2009608" cy="1284701"/>
      </dsp:txXfrm>
    </dsp:sp>
    <dsp:sp modelId="{4058D224-2C85-4654-88A6-16AACA77A328}">
      <dsp:nvSpPr>
        <dsp:cNvPr id="0" name=""/>
        <dsp:cNvSpPr/>
      </dsp:nvSpPr>
      <dsp:spPr>
        <a:xfrm>
          <a:off x="2808833"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Efile</a:t>
          </a:r>
        </a:p>
      </dsp:txBody>
      <dsp:txXfrm>
        <a:off x="2808833" y="0"/>
        <a:ext cx="2611933" cy="1357788"/>
      </dsp:txXfrm>
    </dsp:sp>
    <dsp:sp modelId="{64AFC50C-0AB2-4BFC-84C1-143DD8CF2349}">
      <dsp:nvSpPr>
        <dsp:cNvPr id="0" name=""/>
        <dsp:cNvSpPr/>
      </dsp:nvSpPr>
      <dsp:spPr>
        <a:xfrm>
          <a:off x="3070026" y="1359114"/>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FEE</a:t>
          </a:r>
        </a:p>
      </dsp:txBody>
      <dsp:txXfrm>
        <a:off x="3109995" y="1399083"/>
        <a:ext cx="2009608" cy="1284701"/>
      </dsp:txXfrm>
    </dsp:sp>
    <dsp:sp modelId="{4F4A6F2C-A21C-4607-BA57-C82DDF586248}">
      <dsp:nvSpPr>
        <dsp:cNvPr id="0" name=""/>
        <dsp:cNvSpPr/>
      </dsp:nvSpPr>
      <dsp:spPr>
        <a:xfrm>
          <a:off x="3070026" y="2933699"/>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Required for 250+ 1099's</a:t>
          </a:r>
        </a:p>
      </dsp:txBody>
      <dsp:txXfrm>
        <a:off x="3109995" y="2973668"/>
        <a:ext cx="2009608" cy="1284701"/>
      </dsp:txXfrm>
    </dsp:sp>
    <dsp:sp modelId="{1571A38C-72B2-42FB-923F-C84842213183}">
      <dsp:nvSpPr>
        <dsp:cNvPr id="0" name=""/>
        <dsp:cNvSpPr/>
      </dsp:nvSpPr>
      <dsp:spPr>
        <a:xfrm>
          <a:off x="5616661"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Outsource</a:t>
          </a:r>
        </a:p>
      </dsp:txBody>
      <dsp:txXfrm>
        <a:off x="5616661" y="0"/>
        <a:ext cx="2611933" cy="1357788"/>
      </dsp:txXfrm>
    </dsp:sp>
    <dsp:sp modelId="{171A770D-D90E-4FE5-82EC-65F9DCF2A3B0}">
      <dsp:nvSpPr>
        <dsp:cNvPr id="0" name=""/>
        <dsp:cNvSpPr/>
      </dsp:nvSpPr>
      <dsp:spPr>
        <a:xfrm>
          <a:off x="5877855" y="1359114"/>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FEE</a:t>
          </a:r>
        </a:p>
      </dsp:txBody>
      <dsp:txXfrm>
        <a:off x="5917824" y="1399083"/>
        <a:ext cx="2009608" cy="1284701"/>
      </dsp:txXfrm>
    </dsp:sp>
    <dsp:sp modelId="{C4F3A738-7F57-4481-8FE0-C452A5102F43}">
      <dsp:nvSpPr>
        <dsp:cNvPr id="0" name=""/>
        <dsp:cNvSpPr/>
      </dsp:nvSpPr>
      <dsp:spPr>
        <a:xfrm>
          <a:off x="5877855" y="2933699"/>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Aatrix will print and mail your 1099's for you</a:t>
          </a:r>
        </a:p>
      </dsp:txBody>
      <dsp:txXfrm>
        <a:off x="5917824" y="2973668"/>
        <a:ext cx="2009608" cy="1284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11F83-7E48-4250-86D9-B02297AC9E41}">
      <dsp:nvSpPr>
        <dsp:cNvPr id="0" name=""/>
        <dsp:cNvSpPr/>
      </dsp:nvSpPr>
      <dsp:spPr>
        <a:xfrm>
          <a:off x="181178" y="0"/>
          <a:ext cx="1028699" cy="1022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supported product update level?</a:t>
          </a:r>
        </a:p>
      </dsp:txBody>
      <dsp:txXfrm>
        <a:off x="211119" y="29941"/>
        <a:ext cx="968817" cy="962388"/>
      </dsp:txXfrm>
    </dsp:sp>
    <dsp:sp modelId="{17FB4A9A-748E-46AB-BAF5-DDF05CBC5470}">
      <dsp:nvSpPr>
        <dsp:cNvPr id="0" name=""/>
        <dsp:cNvSpPr/>
      </dsp:nvSpPr>
      <dsp:spPr>
        <a:xfrm>
          <a:off x="1328992" y="383576"/>
          <a:ext cx="252522" cy="25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328992" y="434599"/>
        <a:ext cx="176765" cy="153071"/>
      </dsp:txXfrm>
    </dsp:sp>
    <dsp:sp modelId="{FC0D4E64-2CAE-43C7-9990-6C129010893B}">
      <dsp:nvSpPr>
        <dsp:cNvPr id="0" name=""/>
        <dsp:cNvSpPr/>
      </dsp:nvSpPr>
      <dsp:spPr>
        <a:xfrm>
          <a:off x="1686335" y="0"/>
          <a:ext cx="1028699" cy="1022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2019 IRD installed?</a:t>
          </a:r>
        </a:p>
      </dsp:txBody>
      <dsp:txXfrm>
        <a:off x="1716276" y="29941"/>
        <a:ext cx="968817" cy="962388"/>
      </dsp:txXfrm>
    </dsp:sp>
    <dsp:sp modelId="{9B090915-384F-4C5B-BA07-A398329266C2}">
      <dsp:nvSpPr>
        <dsp:cNvPr id="0" name=""/>
        <dsp:cNvSpPr/>
      </dsp:nvSpPr>
      <dsp:spPr>
        <a:xfrm>
          <a:off x="2815368" y="383576"/>
          <a:ext cx="212706" cy="25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815368" y="434599"/>
        <a:ext cx="148894" cy="153071"/>
      </dsp:txXfrm>
    </dsp:sp>
    <dsp:sp modelId="{ACE9B6B9-4161-475E-9DCE-5060230F10D5}">
      <dsp:nvSpPr>
        <dsp:cNvPr id="0" name=""/>
        <dsp:cNvSpPr/>
      </dsp:nvSpPr>
      <dsp:spPr>
        <a:xfrm>
          <a:off x="3116368" y="0"/>
          <a:ext cx="1028699" cy="1022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perpetual history checked (2017)?</a:t>
          </a:r>
        </a:p>
      </dsp:txBody>
      <dsp:txXfrm>
        <a:off x="3146309" y="29941"/>
        <a:ext cx="968817" cy="962388"/>
      </dsp:txXfrm>
    </dsp:sp>
    <dsp:sp modelId="{670EB326-E7BC-452B-B13B-9B96CA73FAD6}">
      <dsp:nvSpPr>
        <dsp:cNvPr id="0" name=""/>
        <dsp:cNvSpPr/>
      </dsp:nvSpPr>
      <dsp:spPr>
        <a:xfrm>
          <a:off x="4220249" y="383576"/>
          <a:ext cx="159384" cy="25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4220249" y="434599"/>
        <a:ext cx="111569" cy="153071"/>
      </dsp:txXfrm>
    </dsp:sp>
    <dsp:sp modelId="{387A8307-61C9-4C29-B255-80E711B3A7C5}">
      <dsp:nvSpPr>
        <dsp:cNvPr id="0" name=""/>
        <dsp:cNvSpPr/>
      </dsp:nvSpPr>
      <dsp:spPr>
        <a:xfrm>
          <a:off x="4445794" y="0"/>
          <a:ext cx="1028699" cy="1022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Security rights in role maint?</a:t>
          </a:r>
        </a:p>
      </dsp:txBody>
      <dsp:txXfrm>
        <a:off x="4475735" y="29941"/>
        <a:ext cx="968817" cy="962388"/>
      </dsp:txXfrm>
    </dsp:sp>
    <dsp:sp modelId="{0F783660-A48B-4CF3-9A96-583166616D24}">
      <dsp:nvSpPr>
        <dsp:cNvPr id="0" name=""/>
        <dsp:cNvSpPr/>
      </dsp:nvSpPr>
      <dsp:spPr>
        <a:xfrm>
          <a:off x="5551800" y="383576"/>
          <a:ext cx="163888" cy="25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5551800" y="434599"/>
        <a:ext cx="114722" cy="153071"/>
      </dsp:txXfrm>
    </dsp:sp>
    <dsp:sp modelId="{2B5630FE-9E98-4D70-BD4E-FF9B70CC4F28}">
      <dsp:nvSpPr>
        <dsp:cNvPr id="0" name=""/>
        <dsp:cNvSpPr/>
      </dsp:nvSpPr>
      <dsp:spPr>
        <a:xfrm>
          <a:off x="5783717" y="0"/>
          <a:ext cx="1028699" cy="1022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Aatrix installed?</a:t>
          </a:r>
        </a:p>
      </dsp:txBody>
      <dsp:txXfrm>
        <a:off x="5813658" y="29941"/>
        <a:ext cx="968817" cy="962388"/>
      </dsp:txXfrm>
    </dsp:sp>
    <dsp:sp modelId="{13912EA0-725B-4302-85C0-203152976B69}">
      <dsp:nvSpPr>
        <dsp:cNvPr id="0" name=""/>
        <dsp:cNvSpPr/>
      </dsp:nvSpPr>
      <dsp:spPr>
        <a:xfrm>
          <a:off x="6889722" y="383576"/>
          <a:ext cx="163886" cy="25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6889722" y="434599"/>
        <a:ext cx="114720" cy="153071"/>
      </dsp:txXfrm>
    </dsp:sp>
    <dsp:sp modelId="{C637086F-9CE8-43E2-A094-423EFB487D5F}">
      <dsp:nvSpPr>
        <dsp:cNvPr id="0" name=""/>
        <dsp:cNvSpPr/>
      </dsp:nvSpPr>
      <dsp:spPr>
        <a:xfrm>
          <a:off x="7121636" y="0"/>
          <a:ext cx="1028699" cy="1022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Current on Maint?</a:t>
          </a:r>
        </a:p>
      </dsp:txBody>
      <dsp:txXfrm>
        <a:off x="7151577" y="29941"/>
        <a:ext cx="968817" cy="96238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5A2A1-B759-4BAE-AFE6-B1635DAD1F26}" type="datetimeFigureOut">
              <a:rPr lang="en-US" smtClean="0"/>
              <a:pPr/>
              <a:t>12/3/2019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87703-6005-48B0-A0FD-7458148E83C7}" type="slidenum">
              <a:rPr lang="en-US" smtClean="0"/>
              <a:pPr/>
              <a:t>‹#›</a:t>
            </a:fld>
            <a:endParaRPr lang="en-US" dirty="0"/>
          </a:p>
        </p:txBody>
      </p:sp>
    </p:spTree>
    <p:extLst>
      <p:ext uri="{BB962C8B-B14F-4D97-AF65-F5344CB8AC3E}">
        <p14:creationId xmlns:p14="http://schemas.microsoft.com/office/powerpoint/2010/main" val="287733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787703-6005-48B0-A0FD-7458148E83C7}" type="slidenum">
              <a:rPr lang="en-US" smtClean="0"/>
              <a:pPr/>
              <a:t>14</a:t>
            </a:fld>
            <a:endParaRPr lang="en-US" dirty="0"/>
          </a:p>
        </p:txBody>
      </p:sp>
    </p:spTree>
    <p:extLst>
      <p:ext uri="{BB962C8B-B14F-4D97-AF65-F5344CB8AC3E}">
        <p14:creationId xmlns:p14="http://schemas.microsoft.com/office/powerpoint/2010/main" val="392329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7703-6005-48B0-A0FD-7458148E83C7}" type="slidenum">
              <a:rPr lang="en-US" smtClean="0"/>
              <a:pPr/>
              <a:t>16</a:t>
            </a:fld>
            <a:endParaRPr lang="en-US" dirty="0"/>
          </a:p>
        </p:txBody>
      </p:sp>
    </p:spTree>
    <p:extLst>
      <p:ext uri="{BB962C8B-B14F-4D97-AF65-F5344CB8AC3E}">
        <p14:creationId xmlns:p14="http://schemas.microsoft.com/office/powerpoint/2010/main" val="421605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787703-6005-48B0-A0FD-7458148E83C7}" type="slidenum">
              <a:rPr lang="en-US" smtClean="0"/>
              <a:pPr/>
              <a:t>17</a:t>
            </a:fld>
            <a:endParaRPr lang="en-US" dirty="0"/>
          </a:p>
        </p:txBody>
      </p:sp>
    </p:spTree>
    <p:extLst>
      <p:ext uri="{BB962C8B-B14F-4D97-AF65-F5344CB8AC3E}">
        <p14:creationId xmlns:p14="http://schemas.microsoft.com/office/powerpoint/2010/main" val="25829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787703-6005-48B0-A0FD-7458148E83C7}" type="slidenum">
              <a:rPr lang="en-US" smtClean="0"/>
              <a:pPr/>
              <a:t>23</a:t>
            </a:fld>
            <a:endParaRPr lang="en-US" dirty="0"/>
          </a:p>
        </p:txBody>
      </p:sp>
    </p:spTree>
    <p:extLst>
      <p:ext uri="{BB962C8B-B14F-4D97-AF65-F5344CB8AC3E}">
        <p14:creationId xmlns:p14="http://schemas.microsoft.com/office/powerpoint/2010/main" val="396344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787703-6005-48B0-A0FD-7458148E83C7}" type="slidenum">
              <a:rPr lang="en-US" smtClean="0"/>
              <a:pPr/>
              <a:t>25</a:t>
            </a:fld>
            <a:endParaRPr lang="en-US" dirty="0"/>
          </a:p>
        </p:txBody>
      </p:sp>
    </p:spTree>
    <p:extLst>
      <p:ext uri="{BB962C8B-B14F-4D97-AF65-F5344CB8AC3E}">
        <p14:creationId xmlns:p14="http://schemas.microsoft.com/office/powerpoint/2010/main" val="366931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62AB45-D2F5-4D7B-A6BB-FF8B46AB51A1}" type="datetime1">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151653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0004ED-7584-43E8-A1D0-6AC744DF07EE}" type="datetime1">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423950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1F1B9-0ABF-4F7E-87FE-B44D6007339A}" type="datetime1">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4232058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58666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4092673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2091722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2047859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328855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224016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3402379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98539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0F538-328F-4321-B5C1-FD4F0E3E75F2}" type="datetime1">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334079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152938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952993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4480A-CD52-482C-AAC2-1F4DD833B595}"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9DE-6877-478D-A35F-D9DDB4A7A787}" type="slidenum">
              <a:rPr lang="en-US" smtClean="0"/>
              <a:t>‹#›</a:t>
            </a:fld>
            <a:endParaRPr lang="en-US" dirty="0"/>
          </a:p>
        </p:txBody>
      </p:sp>
    </p:spTree>
    <p:extLst>
      <p:ext uri="{BB962C8B-B14F-4D97-AF65-F5344CB8AC3E}">
        <p14:creationId xmlns:p14="http://schemas.microsoft.com/office/powerpoint/2010/main" val="37595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9A416-3046-45E1-9EE8-74F6B50EA481}" type="datetime1">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117585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A21859-8291-4F52-8B0B-A0394C66A0B0}" type="datetime1">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336757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6CF76A-6868-43D7-877C-F4CCA8A7950A}" type="datetime1">
              <a:rPr lang="en-US" smtClean="0"/>
              <a:pPr/>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301116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419F88-68D4-4BD2-8EED-53E93871E446}" type="datetime1">
              <a:rPr lang="en-US" smtClean="0"/>
              <a:pPr/>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218322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B0D51-CC2D-49EC-85E9-4F9DBA1D3971}" type="datetime1">
              <a:rPr lang="en-US" smtClean="0"/>
              <a:pPr/>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310988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5F9278-FFE1-4E57-B1D0-D8FD799657CF}" type="datetime1">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197598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1C7D69-8C8B-4358-99E2-FE1415603B9E}" type="datetime1">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784FFC-E607-44C5-824A-B6E040616581}" type="slidenum">
              <a:rPr lang="en-US" smtClean="0"/>
              <a:pPr/>
              <a:t>‹#›</a:t>
            </a:fld>
            <a:endParaRPr lang="en-US" dirty="0"/>
          </a:p>
        </p:txBody>
      </p:sp>
    </p:spTree>
    <p:extLst>
      <p:ext uri="{BB962C8B-B14F-4D97-AF65-F5344CB8AC3E}">
        <p14:creationId xmlns:p14="http://schemas.microsoft.com/office/powerpoint/2010/main" val="124762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5EEFC-2AC9-4EC1-96B7-55654853DB98}" type="datetime1">
              <a:rPr lang="en-US" smtClean="0"/>
              <a:pPr/>
              <a:t>12/3/2019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84FFC-E607-44C5-824A-B6E040616581}" type="slidenum">
              <a:rPr lang="en-US" smtClean="0"/>
              <a:pPr/>
              <a:t>‹#›</a:t>
            </a:fld>
            <a:endParaRPr lang="en-US" dirty="0"/>
          </a:p>
        </p:txBody>
      </p:sp>
      <p:sp>
        <p:nvSpPr>
          <p:cNvPr id="7" name="Rectangle 6"/>
          <p:cNvSpPr/>
          <p:nvPr userDrawn="1"/>
        </p:nvSpPr>
        <p:spPr>
          <a:xfrm>
            <a:off x="6705600" y="0"/>
            <a:ext cx="24384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74234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4480A-CD52-482C-AAC2-1F4DD833B595}" type="datetimeFigureOut">
              <a:rPr lang="en-US" smtClean="0"/>
              <a:t>12/3/2019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E69DE-6877-478D-A35F-D9DDB4A7A787}" type="slidenum">
              <a:rPr lang="en-US" smtClean="0"/>
              <a:t>‹#›</a:t>
            </a:fld>
            <a:endParaRPr lang="en-US" dirty="0"/>
          </a:p>
        </p:txBody>
      </p:sp>
    </p:spTree>
    <p:extLst>
      <p:ext uri="{BB962C8B-B14F-4D97-AF65-F5344CB8AC3E}">
        <p14:creationId xmlns:p14="http://schemas.microsoft.com/office/powerpoint/2010/main" val="135061034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3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E2oP3qt2nbE" TargetMode="External"/><Relationship Id="rId2" Type="http://schemas.openxmlformats.org/officeDocument/2006/relationships/hyperlink" Target="https://sagecity.na.sage.com/support_communities/sage100_erp/sage100-yearend/"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09600"/>
            <a:ext cx="7010400" cy="4154984"/>
          </a:xfrm>
          <a:prstGeom prst="rect">
            <a:avLst/>
          </a:prstGeom>
        </p:spPr>
        <p:txBody>
          <a:bodyPr wrap="square">
            <a:spAutoFit/>
          </a:bodyPr>
          <a:lstStyle/>
          <a:p>
            <a:pPr algn="ctr"/>
            <a:r>
              <a:rPr lang="en-US" sz="8000" b="1" dirty="0">
                <a:ln w="19050">
                  <a:solidFill>
                    <a:srgbClr val="4597CB"/>
                  </a:solidFill>
                  <a:prstDash val="solid"/>
                </a:ln>
                <a:solidFill>
                  <a:srgbClr val="FFFFFF"/>
                </a:solidFill>
                <a:effectLst>
                  <a:outerShdw blurRad="38100" dist="32000" dir="5400000" algn="tl">
                    <a:srgbClr val="000000">
                      <a:alpha val="30000"/>
                    </a:srgbClr>
                  </a:outerShdw>
                </a:effectLst>
              </a:rPr>
              <a:t>Year End Processing 2019</a:t>
            </a:r>
          </a:p>
          <a:p>
            <a:pPr algn="ctr"/>
            <a:endParaRPr lang="en-US" sz="1000" b="1" dirty="0">
              <a:ln w="19050">
                <a:solidFill>
                  <a:srgbClr val="4597CB"/>
                </a:solidFill>
                <a:prstDash val="solid"/>
              </a:ln>
              <a:solidFill>
                <a:srgbClr val="FFFFFF"/>
              </a:solidFill>
              <a:effectLst>
                <a:outerShdw blurRad="38100" dist="32000" dir="5400000" algn="tl">
                  <a:srgbClr val="000000">
                    <a:alpha val="30000"/>
                  </a:srgbClr>
                </a:outerShdw>
              </a:effectLst>
            </a:endParaRPr>
          </a:p>
          <a:p>
            <a:pPr algn="ctr"/>
            <a:endParaRPr lang="en-US" sz="1000" b="1" dirty="0">
              <a:ln w="19050">
                <a:solidFill>
                  <a:srgbClr val="4597CB"/>
                </a:solidFill>
                <a:prstDash val="solid"/>
              </a:ln>
              <a:solidFill>
                <a:srgbClr val="FFFFFF"/>
              </a:solidFill>
              <a:effectLst>
                <a:outerShdw blurRad="38100" dist="32000" dir="5400000" algn="tl">
                  <a:srgbClr val="000000">
                    <a:alpha val="30000"/>
                  </a:srgbClr>
                </a:outerShdw>
              </a:effectLst>
            </a:endParaRPr>
          </a:p>
          <a:p>
            <a:pPr algn="ctr"/>
            <a:r>
              <a:rPr lang="en-US" sz="4200" b="1" dirty="0">
                <a:ln w="19050">
                  <a:solidFill>
                    <a:srgbClr val="4597CB"/>
                  </a:solidFill>
                  <a:prstDash val="solid"/>
                </a:ln>
                <a:solidFill>
                  <a:srgbClr val="FFFFFF"/>
                </a:solidFill>
                <a:effectLst>
                  <a:outerShdw blurRad="38100" dist="32000" dir="5400000" algn="tl">
                    <a:srgbClr val="000000">
                      <a:alpha val="30000"/>
                    </a:srgbClr>
                  </a:outerShdw>
                </a:effectLst>
              </a:rPr>
              <a:t>Presented by: Jesse Braun and Dana Halpin</a:t>
            </a:r>
            <a:endParaRPr lang="en-US" sz="4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650" y="4957743"/>
            <a:ext cx="5491150" cy="1681522"/>
          </a:xfrm>
          <a:prstGeom prst="rect">
            <a:avLst/>
          </a:prstGeom>
        </p:spPr>
      </p:pic>
    </p:spTree>
    <p:extLst>
      <p:ext uri="{BB962C8B-B14F-4D97-AF65-F5344CB8AC3E}">
        <p14:creationId xmlns:p14="http://schemas.microsoft.com/office/powerpoint/2010/main" val="23781076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3048"/>
            <a:ext cx="8839200" cy="862584"/>
          </a:xfrm>
        </p:spPr>
        <p:txBody>
          <a:bodyPr>
            <a:normAutofit/>
          </a:bodyPr>
          <a:lstStyle/>
          <a:p>
            <a:pPr algn="l"/>
            <a:r>
              <a:rPr lang="en-US" dirty="0">
                <a:ln w="19050">
                  <a:solidFill>
                    <a:srgbClr val="4597CB"/>
                  </a:solidFill>
                  <a:prstDash val="solid"/>
                </a:ln>
                <a:solidFill>
                  <a:srgbClr val="FFFFFF"/>
                </a:solidFill>
                <a:effectLst>
                  <a:outerShdw blurRad="38100" dist="32000" dir="5400000" algn="tl">
                    <a:srgbClr val="000000">
                      <a:alpha val="30000"/>
                    </a:srgbClr>
                  </a:outerShdw>
                </a:effectLst>
              </a:rPr>
              <a:t>Physical Count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153458"/>
            <a:ext cx="1803066" cy="552142"/>
          </a:xfrm>
          <a:prstGeom prst="rect">
            <a:avLst/>
          </a:prstGeom>
        </p:spPr>
      </p:pic>
      <p:pic>
        <p:nvPicPr>
          <p:cNvPr id="3" name="Picture 2"/>
          <p:cNvPicPr>
            <a:picLocks noChangeAspect="1"/>
          </p:cNvPicPr>
          <p:nvPr/>
        </p:nvPicPr>
        <p:blipFill>
          <a:blip r:embed="rId3"/>
          <a:stretch>
            <a:fillRect/>
          </a:stretch>
        </p:blipFill>
        <p:spPr>
          <a:xfrm>
            <a:off x="415775" y="1181254"/>
            <a:ext cx="5857875" cy="5248275"/>
          </a:xfrm>
          <a:prstGeom prst="rect">
            <a:avLst/>
          </a:prstGeom>
        </p:spPr>
      </p:pic>
    </p:spTree>
    <p:extLst>
      <p:ext uri="{BB962C8B-B14F-4D97-AF65-F5344CB8AC3E}">
        <p14:creationId xmlns:p14="http://schemas.microsoft.com/office/powerpoint/2010/main" val="22259653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67000" y="-147638"/>
            <a:ext cx="5516880"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Agenda</a:t>
            </a:r>
          </a:p>
        </p:txBody>
      </p:sp>
      <p:sp>
        <p:nvSpPr>
          <p:cNvPr id="3" name="Content Placeholder 2"/>
          <p:cNvSpPr>
            <a:spLocks noGrp="1"/>
          </p:cNvSpPr>
          <p:nvPr>
            <p:ph idx="1"/>
          </p:nvPr>
        </p:nvSpPr>
        <p:spPr>
          <a:xfrm>
            <a:off x="76200" y="990600"/>
            <a:ext cx="6705600" cy="5791200"/>
          </a:xfrm>
          <a:solidFill>
            <a:schemeClr val="tx2">
              <a:lumMod val="20000"/>
              <a:lumOff val="80000"/>
            </a:schemeClr>
          </a:solidFill>
        </p:spPr>
        <p:txBody>
          <a:bodyPr>
            <a:normAutofit fontScale="92500" lnSpcReduction="20000"/>
          </a:bodyPr>
          <a:lstStyle/>
          <a:p>
            <a:endParaRPr lang="en-US" dirty="0">
              <a:solidFill>
                <a:srgbClr val="333E48"/>
              </a:solidFill>
            </a:endParaRPr>
          </a:p>
          <a:p>
            <a:r>
              <a:rPr lang="en-US" b="1" dirty="0">
                <a:solidFill>
                  <a:schemeClr val="accent1">
                    <a:lumMod val="75000"/>
                  </a:schemeClr>
                </a:solidFill>
              </a:rPr>
              <a:t>Sage 100 Supported Versions</a:t>
            </a:r>
          </a:p>
          <a:p>
            <a:pPr marL="0" indent="0">
              <a:buNone/>
            </a:pPr>
            <a:endParaRPr lang="en-US" b="1" dirty="0">
              <a:solidFill>
                <a:schemeClr val="accent1">
                  <a:lumMod val="75000"/>
                </a:schemeClr>
              </a:solidFill>
            </a:endParaRPr>
          </a:p>
          <a:p>
            <a:r>
              <a:rPr lang="en-US" b="1" dirty="0">
                <a:solidFill>
                  <a:schemeClr val="accent1">
                    <a:lumMod val="75000"/>
                  </a:schemeClr>
                </a:solidFill>
              </a:rPr>
              <a:t>AP 1099’s</a:t>
            </a:r>
          </a:p>
          <a:p>
            <a:pPr marL="0" indent="0">
              <a:buNone/>
            </a:pPr>
            <a:endParaRPr lang="en-US" b="1" dirty="0">
              <a:solidFill>
                <a:schemeClr val="accent1">
                  <a:lumMod val="75000"/>
                </a:schemeClr>
              </a:solidFill>
            </a:endParaRPr>
          </a:p>
          <a:p>
            <a:r>
              <a:rPr lang="en-US" b="1" dirty="0">
                <a:solidFill>
                  <a:schemeClr val="accent1">
                    <a:lumMod val="75000"/>
                  </a:schemeClr>
                </a:solidFill>
              </a:rPr>
              <a:t>Payroll Year End Processing</a:t>
            </a:r>
          </a:p>
          <a:p>
            <a:pPr marL="0" indent="0">
              <a:buNone/>
            </a:pPr>
            <a:endParaRPr lang="en-US" b="1" dirty="0">
              <a:solidFill>
                <a:schemeClr val="accent1">
                  <a:lumMod val="75000"/>
                </a:schemeClr>
              </a:solidFill>
            </a:endParaRPr>
          </a:p>
          <a:p>
            <a:r>
              <a:rPr lang="en-US" b="1" dirty="0">
                <a:solidFill>
                  <a:schemeClr val="accent1">
                    <a:lumMod val="75000"/>
                  </a:schemeClr>
                </a:solidFill>
              </a:rPr>
              <a:t>Payroll W2’s</a:t>
            </a:r>
          </a:p>
          <a:p>
            <a:pPr marL="0" indent="0">
              <a:buNone/>
            </a:pPr>
            <a:endParaRPr lang="en-US" b="1" dirty="0">
              <a:solidFill>
                <a:schemeClr val="accent1">
                  <a:lumMod val="75000"/>
                </a:schemeClr>
              </a:solidFill>
            </a:endParaRPr>
          </a:p>
          <a:p>
            <a:r>
              <a:rPr lang="en-US" b="1" dirty="0">
                <a:solidFill>
                  <a:schemeClr val="accent1">
                    <a:lumMod val="75000"/>
                  </a:schemeClr>
                </a:solidFill>
              </a:rPr>
              <a:t>Payroll ACA reporting</a:t>
            </a:r>
          </a:p>
          <a:p>
            <a:pPr marL="0" indent="0">
              <a:buNone/>
            </a:pPr>
            <a:endParaRPr lang="en-US" b="1" dirty="0">
              <a:solidFill>
                <a:schemeClr val="accent1">
                  <a:lumMod val="75000"/>
                </a:schemeClr>
              </a:solidFill>
            </a:endParaRPr>
          </a:p>
          <a:p>
            <a:r>
              <a:rPr lang="en-US" b="1" dirty="0">
                <a:solidFill>
                  <a:schemeClr val="accent1">
                    <a:lumMod val="75000"/>
                  </a:schemeClr>
                </a:solidFill>
              </a:rPr>
              <a:t>Resources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185529"/>
            <a:ext cx="1981200" cy="19244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500" y="6096000"/>
            <a:ext cx="1803066" cy="552142"/>
          </a:xfrm>
          <a:prstGeom prst="rect">
            <a:avLst/>
          </a:prstGeom>
        </p:spPr>
      </p:pic>
    </p:spTree>
    <p:extLst>
      <p:ext uri="{BB962C8B-B14F-4D97-AF65-F5344CB8AC3E}">
        <p14:creationId xmlns:p14="http://schemas.microsoft.com/office/powerpoint/2010/main" val="9433120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2286"/>
            <a:ext cx="8839200" cy="215169"/>
          </a:xfrm>
        </p:spPr>
        <p:txBody>
          <a:bodyPr>
            <a:normAutofit fontScale="90000"/>
          </a:bodyPr>
          <a:lstStyle/>
          <a:p>
            <a:pPr algn="l"/>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Sage 100 Supported Versions</a:t>
            </a:r>
            <a:br>
              <a:rPr lang="en-US" dirty="0">
                <a:ln w="19050">
                  <a:solidFill>
                    <a:schemeClr val="accent1"/>
                  </a:solidFill>
                  <a:prstDash val="solid"/>
                </a:ln>
                <a:solidFill>
                  <a:srgbClr val="FFFFFF"/>
                </a:solidFill>
                <a:effectLst>
                  <a:outerShdw blurRad="38100" dist="32000" dir="5400000" algn="tl">
                    <a:srgbClr val="000000">
                      <a:alpha val="30000"/>
                    </a:srgbClr>
                  </a:outerShdw>
                </a:effectLst>
              </a:rPr>
            </a:br>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AP 1099’s &amp; Payroll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356764"/>
            <a:ext cx="1803066" cy="443777"/>
          </a:xfrm>
          <a:prstGeom prst="rect">
            <a:avLst/>
          </a:prstGeom>
        </p:spPr>
      </p:pic>
      <p:pic>
        <p:nvPicPr>
          <p:cNvPr id="12" name="Content Placeholder 11">
            <a:extLst>
              <a:ext uri="{FF2B5EF4-FFF2-40B4-BE49-F238E27FC236}">
                <a16:creationId xmlns:a16="http://schemas.microsoft.com/office/drawing/2014/main" id="{C3D199E2-06AC-4C6E-B4B0-406F25694987}"/>
              </a:ext>
            </a:extLst>
          </p:cNvPr>
          <p:cNvPicPr>
            <a:picLocks noGrp="1" noChangeAspect="1"/>
          </p:cNvPicPr>
          <p:nvPr>
            <p:ph idx="1"/>
          </p:nvPr>
        </p:nvPicPr>
        <p:blipFill>
          <a:blip r:embed="rId3"/>
          <a:stretch>
            <a:fillRect/>
          </a:stretch>
        </p:blipFill>
        <p:spPr>
          <a:xfrm>
            <a:off x="19022" y="1234036"/>
            <a:ext cx="9144002" cy="1955388"/>
          </a:xfrm>
          <a:prstGeom prst="rect">
            <a:avLst/>
          </a:prstGeom>
        </p:spPr>
      </p:pic>
      <p:pic>
        <p:nvPicPr>
          <p:cNvPr id="15" name="Picture 14">
            <a:extLst>
              <a:ext uri="{FF2B5EF4-FFF2-40B4-BE49-F238E27FC236}">
                <a16:creationId xmlns:a16="http://schemas.microsoft.com/office/drawing/2014/main" id="{58A39046-9B2B-46E8-8C04-008E0E6C19EC}"/>
              </a:ext>
            </a:extLst>
          </p:cNvPr>
          <p:cNvPicPr>
            <a:picLocks noChangeAspect="1"/>
          </p:cNvPicPr>
          <p:nvPr/>
        </p:nvPicPr>
        <p:blipFill>
          <a:blip r:embed="rId4"/>
          <a:stretch>
            <a:fillRect/>
          </a:stretch>
        </p:blipFill>
        <p:spPr>
          <a:xfrm>
            <a:off x="125702" y="4311399"/>
            <a:ext cx="6939243" cy="1955388"/>
          </a:xfrm>
          <a:prstGeom prst="rect">
            <a:avLst/>
          </a:prstGeom>
        </p:spPr>
      </p:pic>
      <p:sp>
        <p:nvSpPr>
          <p:cNvPr id="16" name="TextBox 15">
            <a:extLst>
              <a:ext uri="{FF2B5EF4-FFF2-40B4-BE49-F238E27FC236}">
                <a16:creationId xmlns:a16="http://schemas.microsoft.com/office/drawing/2014/main" id="{642CFF36-6104-45B3-822D-F3003C2345BA}"/>
              </a:ext>
            </a:extLst>
          </p:cNvPr>
          <p:cNvSpPr txBox="1"/>
          <p:nvPr/>
        </p:nvSpPr>
        <p:spPr>
          <a:xfrm>
            <a:off x="125702" y="3922544"/>
            <a:ext cx="6732298" cy="369332"/>
          </a:xfrm>
          <a:prstGeom prst="rect">
            <a:avLst/>
          </a:prstGeom>
          <a:solidFill>
            <a:srgbClr val="FFFF00"/>
          </a:solidFill>
        </p:spPr>
        <p:txBody>
          <a:bodyPr wrap="square" rtlCol="0">
            <a:spAutoFit/>
          </a:bodyPr>
          <a:lstStyle/>
          <a:p>
            <a:pPr marL="82296" indent="0">
              <a:buNone/>
            </a:pPr>
            <a:r>
              <a:rPr lang="en-US" dirty="0"/>
              <a:t>Not sure which version you are on?  In Sage 100, go to Help </a:t>
            </a:r>
            <a:r>
              <a:rPr lang="en-US" dirty="0">
                <a:sym typeface="Wingdings" panose="05000000000000000000" pitchFamily="2" charset="2"/>
              </a:rPr>
              <a:t> About</a:t>
            </a:r>
            <a:endParaRPr lang="en-US" dirty="0"/>
          </a:p>
        </p:txBody>
      </p:sp>
      <p:sp>
        <p:nvSpPr>
          <p:cNvPr id="17" name="Down Arrow 11">
            <a:extLst>
              <a:ext uri="{FF2B5EF4-FFF2-40B4-BE49-F238E27FC236}">
                <a16:creationId xmlns:a16="http://schemas.microsoft.com/office/drawing/2014/main" id="{30D72D57-F974-47BE-BC8B-67A0F5C3ADA3}"/>
              </a:ext>
            </a:extLst>
          </p:cNvPr>
          <p:cNvSpPr/>
          <p:nvPr/>
        </p:nvSpPr>
        <p:spPr>
          <a:xfrm>
            <a:off x="3178274" y="4376378"/>
            <a:ext cx="484632" cy="101566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6EB2988-0DCF-4A34-A773-7414745EC5F5}"/>
              </a:ext>
            </a:extLst>
          </p:cNvPr>
          <p:cNvSpPr txBox="1"/>
          <p:nvPr/>
        </p:nvSpPr>
        <p:spPr>
          <a:xfrm>
            <a:off x="490333" y="3299245"/>
            <a:ext cx="6003036" cy="369332"/>
          </a:xfrm>
          <a:prstGeom prst="rect">
            <a:avLst/>
          </a:prstGeom>
          <a:noFill/>
        </p:spPr>
        <p:txBody>
          <a:bodyPr wrap="square" rtlCol="0">
            <a:spAutoFit/>
          </a:bodyPr>
          <a:lstStyle/>
          <a:p>
            <a:pPr algn="ctr"/>
            <a:r>
              <a:rPr lang="en-US" b="1" i="1" dirty="0">
                <a:solidFill>
                  <a:srgbClr val="FF0000"/>
                </a:solidFill>
              </a:rPr>
              <a:t>Includes: Product Updates, IRD’s, Hot-Fixes &amp; Phone Support</a:t>
            </a:r>
          </a:p>
        </p:txBody>
      </p:sp>
      <p:sp>
        <p:nvSpPr>
          <p:cNvPr id="19" name="Oval 18">
            <a:extLst>
              <a:ext uri="{FF2B5EF4-FFF2-40B4-BE49-F238E27FC236}">
                <a16:creationId xmlns:a16="http://schemas.microsoft.com/office/drawing/2014/main" id="{9163E954-79D0-49EC-B287-2EAF7B8E3454}"/>
              </a:ext>
            </a:extLst>
          </p:cNvPr>
          <p:cNvSpPr/>
          <p:nvPr/>
        </p:nvSpPr>
        <p:spPr>
          <a:xfrm>
            <a:off x="147357" y="5392041"/>
            <a:ext cx="3537204" cy="701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1395790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 y="127932"/>
            <a:ext cx="7498080" cy="1219200"/>
          </a:xfrm>
        </p:spPr>
        <p:txBody>
          <a:bodyPr>
            <a:normAutofit fontScale="90000"/>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Supported v2017 </a:t>
            </a:r>
            <a:r>
              <a:rPr lang="en-US" dirty="0">
                <a:ln w="19050">
                  <a:solidFill>
                    <a:srgbClr val="FF0000"/>
                  </a:solidFill>
                  <a:prstDash val="solid"/>
                </a:ln>
                <a:solidFill>
                  <a:srgbClr val="FFFFFF"/>
                </a:solidFill>
                <a:effectLst>
                  <a:outerShdw blurRad="38100" dist="32000" dir="5400000" algn="tl">
                    <a:srgbClr val="000000">
                      <a:alpha val="30000"/>
                    </a:srgbClr>
                  </a:outerShdw>
                </a:effectLst>
              </a:rPr>
              <a:t>Last Year</a:t>
            </a:r>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t>
            </a:r>
            <a:br>
              <a:rPr lang="en-US" dirty="0">
                <a:ln w="19050">
                  <a:solidFill>
                    <a:schemeClr val="accent1"/>
                  </a:solidFill>
                  <a:prstDash val="solid"/>
                </a:ln>
                <a:solidFill>
                  <a:srgbClr val="FFFFFF"/>
                </a:solidFill>
                <a:effectLst>
                  <a:outerShdw blurRad="38100" dist="32000" dir="5400000" algn="tl">
                    <a:srgbClr val="000000">
                      <a:alpha val="30000"/>
                    </a:srgbClr>
                  </a:outerShdw>
                </a:effectLst>
              </a:rPr>
            </a:br>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AP 1099’s &amp; Payroll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pic>
        <p:nvPicPr>
          <p:cNvPr id="12" name="Picture 11">
            <a:extLst>
              <a:ext uri="{FF2B5EF4-FFF2-40B4-BE49-F238E27FC236}">
                <a16:creationId xmlns:a16="http://schemas.microsoft.com/office/drawing/2014/main" id="{DF6A4F72-1077-4B1F-AACE-49D8C60C76AB}"/>
              </a:ext>
            </a:extLst>
          </p:cNvPr>
          <p:cNvPicPr>
            <a:picLocks noChangeAspect="1"/>
          </p:cNvPicPr>
          <p:nvPr/>
        </p:nvPicPr>
        <p:blipFill>
          <a:blip r:embed="rId3"/>
          <a:stretch>
            <a:fillRect/>
          </a:stretch>
        </p:blipFill>
        <p:spPr>
          <a:xfrm>
            <a:off x="280986" y="743544"/>
            <a:ext cx="8024813" cy="4915620"/>
          </a:xfrm>
          <a:prstGeom prst="rect">
            <a:avLst/>
          </a:prstGeom>
        </p:spPr>
      </p:pic>
      <p:sp>
        <p:nvSpPr>
          <p:cNvPr id="13" name="Rectangle 12">
            <a:extLst>
              <a:ext uri="{FF2B5EF4-FFF2-40B4-BE49-F238E27FC236}">
                <a16:creationId xmlns:a16="http://schemas.microsoft.com/office/drawing/2014/main" id="{569B41D0-F6E8-417A-A9B6-9A8C7F94DBF5}"/>
              </a:ext>
            </a:extLst>
          </p:cNvPr>
          <p:cNvSpPr/>
          <p:nvPr/>
        </p:nvSpPr>
        <p:spPr>
          <a:xfrm>
            <a:off x="380999" y="2667000"/>
            <a:ext cx="7772401"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1797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9737CDB3-3F38-49B8-BA6D-A7364201762D}"/>
              </a:ext>
            </a:extLst>
          </p:cNvPr>
          <p:cNvSpPr txBox="1">
            <a:spLocks noGrp="1"/>
          </p:cNvSpPr>
          <p:nvPr>
            <p:ph idx="1"/>
          </p:nvPr>
        </p:nvSpPr>
        <p:spPr>
          <a:xfrm>
            <a:off x="228599" y="1066800"/>
            <a:ext cx="8712033" cy="5552289"/>
          </a:xfrm>
          <a:prstGeom prst="rect">
            <a:avLst/>
          </a:prstGeom>
          <a:solidFill>
            <a:schemeClr val="bg1"/>
          </a:solidFill>
        </p:spPr>
        <p:txBody>
          <a:bodyPr wrap="square" rtlCol="0">
            <a:spAutoFit/>
          </a:bodyPr>
          <a:lstStyle/>
          <a:p>
            <a:pPr lvl="0"/>
            <a:r>
              <a:rPr lang="en-US" sz="2800" dirty="0"/>
              <a:t>December 2019 will be the last IRD for Sage 100 2017, and January 2020 will be the last TTU for Sage 100 2017.</a:t>
            </a:r>
          </a:p>
          <a:p>
            <a:pPr marL="0" lvl="0" indent="0">
              <a:buNone/>
            </a:pPr>
            <a:endParaRPr lang="en-US" sz="2800" dirty="0"/>
          </a:p>
          <a:p>
            <a:pPr lvl="0"/>
            <a:r>
              <a:rPr lang="en-US" sz="2600" dirty="0">
                <a:solidFill>
                  <a:srgbClr val="FF0000"/>
                </a:solidFill>
              </a:rPr>
              <a:t>W4 NOTICE: </a:t>
            </a:r>
            <a:r>
              <a:rPr lang="en-US" sz="2600" dirty="0"/>
              <a:t>Due to substantial changes with personal exemptions in the tax code that materially impact the 2020 payroll tax year, the IRS released a new Form W-4. </a:t>
            </a:r>
            <a:r>
              <a:rPr lang="en-US" sz="2600" b="1" i="1" dirty="0"/>
              <a:t>Sage 100 2017 and earlier will not support the additional fields necessary to correctly calculate personal exemptions in federal withholding taxes. </a:t>
            </a:r>
            <a:r>
              <a:rPr lang="en-US" sz="2600" dirty="0"/>
              <a:t>If you are unable to upgrade to Payroll 2.x prior to needing to use the new Form W-4, you will need to manually calculate Federal Withholding for every payroll for employees who need to use the new Form W-4.</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7567" y="6242531"/>
            <a:ext cx="1803066" cy="552142"/>
          </a:xfrm>
          <a:prstGeom prst="rect">
            <a:avLst/>
          </a:prstGeom>
        </p:spPr>
      </p:pic>
      <p:sp>
        <p:nvSpPr>
          <p:cNvPr id="2" name="Title 1"/>
          <p:cNvSpPr>
            <a:spLocks noGrp="1"/>
          </p:cNvSpPr>
          <p:nvPr>
            <p:ph type="title"/>
          </p:nvPr>
        </p:nvSpPr>
        <p:spPr>
          <a:xfrm>
            <a:off x="0" y="0"/>
            <a:ext cx="9144000" cy="1066799"/>
          </a:xfrm>
          <a:solidFill>
            <a:schemeClr val="bg1"/>
          </a:solidFill>
        </p:spPr>
        <p:txBody>
          <a:bodyPr>
            <a:normAutofit/>
          </a:bodyPr>
          <a:lstStyle/>
          <a:p>
            <a:r>
              <a:rPr lang="en-US" u="sng" dirty="0">
                <a:ln w="19050">
                  <a:solidFill>
                    <a:schemeClr val="accent1"/>
                  </a:solidFill>
                  <a:prstDash val="solid"/>
                </a:ln>
                <a:solidFill>
                  <a:srgbClr val="0070C0"/>
                </a:solidFill>
                <a:effectLst>
                  <a:outerShdw blurRad="38100" dist="32000" dir="5400000" algn="tl">
                    <a:srgbClr val="000000">
                      <a:alpha val="30000"/>
                    </a:srgbClr>
                  </a:outerShdw>
                </a:effectLst>
              </a:rPr>
              <a:t>Payroll Special Considerations v2017</a:t>
            </a:r>
          </a:p>
        </p:txBody>
      </p:sp>
    </p:spTree>
    <p:extLst>
      <p:ext uri="{BB962C8B-B14F-4D97-AF65-F5344CB8AC3E}">
        <p14:creationId xmlns:p14="http://schemas.microsoft.com/office/powerpoint/2010/main" val="1423323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76200"/>
            <a:ext cx="7498080"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AP 1099’s What’s Required</a:t>
            </a:r>
          </a:p>
        </p:txBody>
      </p:sp>
      <p:pic>
        <p:nvPicPr>
          <p:cNvPr id="11" name="Content Placeholder 3"/>
          <p:cNvPicPr>
            <a:picLocks noGrp="1" noChangeAspect="1"/>
          </p:cNvPicPr>
          <p:nvPr>
            <p:ph idx="1"/>
          </p:nvPr>
        </p:nvPicPr>
        <p:blipFill>
          <a:blip r:embed="rId2"/>
          <a:stretch>
            <a:fillRect/>
          </a:stretch>
        </p:blipFill>
        <p:spPr>
          <a:xfrm>
            <a:off x="1305877" y="4248150"/>
            <a:ext cx="4429125" cy="2609850"/>
          </a:xfrm>
          <a:prstGeom prst="rect">
            <a:avLst/>
          </a:prstGeom>
        </p:spPr>
      </p:pic>
      <p:sp>
        <p:nvSpPr>
          <p:cNvPr id="13" name="Content Placeholder 2"/>
          <p:cNvSpPr txBox="1">
            <a:spLocks/>
          </p:cNvSpPr>
          <p:nvPr/>
        </p:nvSpPr>
        <p:spPr>
          <a:xfrm>
            <a:off x="489204" y="1066800"/>
            <a:ext cx="6324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Aatrix eFiling &amp; Reporting must be installed on the user’s workstation, with sufficient permissions to allow download &amp; install of Aatrix updates.</a:t>
            </a:r>
            <a:r>
              <a:rPr lang="en-US" sz="2400" b="1" dirty="0"/>
              <a:t> </a:t>
            </a:r>
          </a:p>
          <a:p>
            <a:r>
              <a:rPr lang="en-US" sz="2400" dirty="0"/>
              <a:t>Must be current on software maintenance plan with Sage &amp; have active internet connection.</a:t>
            </a:r>
          </a:p>
          <a:p>
            <a:r>
              <a:rPr lang="en-US" sz="2400" dirty="0"/>
              <a:t>Install year end IRD </a:t>
            </a:r>
          </a:p>
          <a:p>
            <a:endParaRPr lang="en-US" sz="2400" dirty="0"/>
          </a:p>
          <a:p>
            <a:pPr marL="0" indent="0">
              <a:buNone/>
            </a:pPr>
            <a:endParaRPr lang="en-US" b="1" dirty="0"/>
          </a:p>
          <a:p>
            <a:endParaRPr lang="en-US" dirty="0"/>
          </a:p>
          <a:p>
            <a:endParaRPr lang="en-US" dirty="0">
              <a:solidFill>
                <a:srgbClr val="333E48"/>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20659089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35607"/>
            <a:ext cx="7425716" cy="975657"/>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AP 1099’s Setups</a:t>
            </a:r>
          </a:p>
        </p:txBody>
      </p:sp>
      <p:sp>
        <p:nvSpPr>
          <p:cNvPr id="13" name="Content Placeholder 2"/>
          <p:cNvSpPr txBox="1">
            <a:spLocks/>
          </p:cNvSpPr>
          <p:nvPr/>
        </p:nvSpPr>
        <p:spPr>
          <a:xfrm>
            <a:off x="578398" y="1066800"/>
            <a:ext cx="6324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b="1" dirty="0"/>
          </a:p>
          <a:p>
            <a:endParaRPr lang="en-US" dirty="0"/>
          </a:p>
          <a:p>
            <a:endParaRPr lang="en-US" dirty="0">
              <a:solidFill>
                <a:srgbClr val="333E48"/>
              </a:solidFill>
            </a:endParaRPr>
          </a:p>
        </p:txBody>
      </p:sp>
      <p:pic>
        <p:nvPicPr>
          <p:cNvPr id="8" name="Picture 7"/>
          <p:cNvPicPr>
            <a:picLocks noChangeAspect="1"/>
          </p:cNvPicPr>
          <p:nvPr/>
        </p:nvPicPr>
        <p:blipFill>
          <a:blip r:embed="rId3"/>
          <a:stretch>
            <a:fillRect/>
          </a:stretch>
        </p:blipFill>
        <p:spPr>
          <a:xfrm>
            <a:off x="15469" y="3506384"/>
            <a:ext cx="6610350" cy="3921158"/>
          </a:xfrm>
          <a:prstGeom prst="rect">
            <a:avLst/>
          </a:prstGeom>
        </p:spPr>
      </p:pic>
      <p:pic>
        <p:nvPicPr>
          <p:cNvPr id="9" name="Picture 8"/>
          <p:cNvPicPr>
            <a:picLocks noChangeAspect="1"/>
          </p:cNvPicPr>
          <p:nvPr/>
        </p:nvPicPr>
        <p:blipFill>
          <a:blip r:embed="rId4"/>
          <a:stretch>
            <a:fillRect/>
          </a:stretch>
        </p:blipFill>
        <p:spPr>
          <a:xfrm>
            <a:off x="6447405" y="3170904"/>
            <a:ext cx="2726505" cy="2912278"/>
          </a:xfrm>
          <a:prstGeom prst="rect">
            <a:avLst/>
          </a:prstGeom>
        </p:spPr>
      </p:pic>
      <p:sp>
        <p:nvSpPr>
          <p:cNvPr id="10" name="TextBox 9"/>
          <p:cNvSpPr txBox="1"/>
          <p:nvPr/>
        </p:nvSpPr>
        <p:spPr>
          <a:xfrm>
            <a:off x="7188748" y="1917919"/>
            <a:ext cx="1721750" cy="923330"/>
          </a:xfrm>
          <a:prstGeom prst="rect">
            <a:avLst/>
          </a:prstGeom>
          <a:solidFill>
            <a:schemeClr val="accent6">
              <a:lumMod val="40000"/>
              <a:lumOff val="60000"/>
            </a:schemeClr>
          </a:solidFill>
        </p:spPr>
        <p:txBody>
          <a:bodyPr wrap="square" rtlCol="0">
            <a:spAutoFit/>
          </a:bodyPr>
          <a:lstStyle/>
          <a:p>
            <a:pPr algn="ctr"/>
            <a:r>
              <a:rPr lang="en-US" dirty="0"/>
              <a:t>Fix Here..Add, edit, delete amounts</a:t>
            </a:r>
          </a:p>
        </p:txBody>
      </p:sp>
      <p:sp>
        <p:nvSpPr>
          <p:cNvPr id="12" name="Down Arrow 11"/>
          <p:cNvSpPr/>
          <p:nvPr/>
        </p:nvSpPr>
        <p:spPr>
          <a:xfrm>
            <a:off x="7855484" y="2871819"/>
            <a:ext cx="484632" cy="55718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Right Arrow 13"/>
          <p:cNvSpPr/>
          <p:nvPr/>
        </p:nvSpPr>
        <p:spPr>
          <a:xfrm rot="-1860000">
            <a:off x="5776821" y="5654596"/>
            <a:ext cx="845774" cy="22699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2222" y="6224340"/>
            <a:ext cx="1803066" cy="552142"/>
          </a:xfrm>
          <a:prstGeom prst="rect">
            <a:avLst/>
          </a:prstGeom>
        </p:spPr>
      </p:pic>
      <p:pic>
        <p:nvPicPr>
          <p:cNvPr id="3" name="Picture 2">
            <a:extLst>
              <a:ext uri="{FF2B5EF4-FFF2-40B4-BE49-F238E27FC236}">
                <a16:creationId xmlns:a16="http://schemas.microsoft.com/office/drawing/2014/main" id="{539230D6-24B5-4C7D-A541-FDF42C06B036}"/>
              </a:ext>
            </a:extLst>
          </p:cNvPr>
          <p:cNvPicPr>
            <a:picLocks noChangeAspect="1"/>
          </p:cNvPicPr>
          <p:nvPr/>
        </p:nvPicPr>
        <p:blipFill>
          <a:blip r:embed="rId6"/>
          <a:stretch>
            <a:fillRect/>
          </a:stretch>
        </p:blipFill>
        <p:spPr>
          <a:xfrm>
            <a:off x="347725" y="817789"/>
            <a:ext cx="6191250" cy="1943100"/>
          </a:xfrm>
          <a:prstGeom prst="rect">
            <a:avLst/>
          </a:prstGeom>
        </p:spPr>
      </p:pic>
      <p:sp>
        <p:nvSpPr>
          <p:cNvPr id="6" name="TextBox 5">
            <a:extLst>
              <a:ext uri="{FF2B5EF4-FFF2-40B4-BE49-F238E27FC236}">
                <a16:creationId xmlns:a16="http://schemas.microsoft.com/office/drawing/2014/main" id="{2C4464A3-A348-46B1-A59C-54AE83CB6A7D}"/>
              </a:ext>
            </a:extLst>
          </p:cNvPr>
          <p:cNvSpPr txBox="1"/>
          <p:nvPr/>
        </p:nvSpPr>
        <p:spPr>
          <a:xfrm>
            <a:off x="233502" y="2731565"/>
            <a:ext cx="6622990" cy="923330"/>
          </a:xfrm>
          <a:prstGeom prst="rect">
            <a:avLst/>
          </a:prstGeom>
          <a:solidFill>
            <a:schemeClr val="bg1"/>
          </a:solidFill>
        </p:spPr>
        <p:txBody>
          <a:bodyPr wrap="square" rtlCol="0">
            <a:spAutoFit/>
          </a:bodyPr>
          <a:lstStyle/>
          <a:p>
            <a:r>
              <a:rPr lang="en-US" dirty="0"/>
              <a:t>1099 Calendar Yr is tracked separately from current AP Fiscal Year. AP Period End Processing is performed independently from 1099 printing.</a:t>
            </a:r>
          </a:p>
        </p:txBody>
      </p:sp>
    </p:spTree>
    <p:extLst>
      <p:ext uri="{BB962C8B-B14F-4D97-AF65-F5344CB8AC3E}">
        <p14:creationId xmlns:p14="http://schemas.microsoft.com/office/powerpoint/2010/main" val="41946726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52399"/>
            <a:ext cx="7010400" cy="621361"/>
          </a:xfrm>
        </p:spPr>
        <p:txBody>
          <a:bodyPr>
            <a:normAutofit fontScale="90000"/>
          </a:bodyPr>
          <a:lstStyle/>
          <a:p>
            <a:r>
              <a:rPr lang="en-US" u="sng" dirty="0">
                <a:ln w="19050">
                  <a:solidFill>
                    <a:schemeClr val="accent1"/>
                  </a:solidFill>
                  <a:prstDash val="solid"/>
                </a:ln>
                <a:solidFill>
                  <a:srgbClr val="FFFFFF"/>
                </a:solidFill>
                <a:effectLst>
                  <a:outerShdw blurRad="38100" dist="32000" dir="5400000" algn="tl">
                    <a:srgbClr val="000000">
                      <a:alpha val="30000"/>
                    </a:srgbClr>
                  </a:outerShdw>
                </a:effectLst>
              </a:rPr>
              <a:t>AP Invoice Entry</a:t>
            </a:r>
          </a:p>
        </p:txBody>
      </p:sp>
      <p:sp>
        <p:nvSpPr>
          <p:cNvPr id="13" name="Content Placeholder 2"/>
          <p:cNvSpPr txBox="1">
            <a:spLocks/>
          </p:cNvSpPr>
          <p:nvPr/>
        </p:nvSpPr>
        <p:spPr>
          <a:xfrm>
            <a:off x="489204" y="1066800"/>
            <a:ext cx="6324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b="1" dirty="0"/>
          </a:p>
          <a:p>
            <a:endParaRPr lang="en-US" dirty="0"/>
          </a:p>
          <a:p>
            <a:endParaRPr lang="en-US" dirty="0">
              <a:solidFill>
                <a:srgbClr val="333E48"/>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035" y="6225576"/>
            <a:ext cx="1803066" cy="552142"/>
          </a:xfrm>
          <a:prstGeom prst="rect">
            <a:avLst/>
          </a:prstGeom>
        </p:spPr>
      </p:pic>
      <p:pic>
        <p:nvPicPr>
          <p:cNvPr id="6" name="Picture 5">
            <a:extLst>
              <a:ext uri="{FF2B5EF4-FFF2-40B4-BE49-F238E27FC236}">
                <a16:creationId xmlns:a16="http://schemas.microsoft.com/office/drawing/2014/main" id="{871C91AE-2833-4D0C-A39B-6A1E98CA2D6B}"/>
              </a:ext>
            </a:extLst>
          </p:cNvPr>
          <p:cNvPicPr>
            <a:picLocks noChangeAspect="1"/>
          </p:cNvPicPr>
          <p:nvPr/>
        </p:nvPicPr>
        <p:blipFill>
          <a:blip r:embed="rId4"/>
          <a:stretch>
            <a:fillRect/>
          </a:stretch>
        </p:blipFill>
        <p:spPr>
          <a:xfrm>
            <a:off x="157459" y="1413067"/>
            <a:ext cx="7978109" cy="4443413"/>
          </a:xfrm>
          <a:prstGeom prst="rect">
            <a:avLst/>
          </a:prstGeom>
        </p:spPr>
      </p:pic>
      <p:sp>
        <p:nvSpPr>
          <p:cNvPr id="9" name="TextBox 8">
            <a:extLst>
              <a:ext uri="{FF2B5EF4-FFF2-40B4-BE49-F238E27FC236}">
                <a16:creationId xmlns:a16="http://schemas.microsoft.com/office/drawing/2014/main" id="{5F62FBFC-16C1-4697-826C-A5E801EAEF6A}"/>
              </a:ext>
            </a:extLst>
          </p:cNvPr>
          <p:cNvSpPr txBox="1"/>
          <p:nvPr/>
        </p:nvSpPr>
        <p:spPr>
          <a:xfrm>
            <a:off x="1012331" y="891541"/>
            <a:ext cx="5061938" cy="369332"/>
          </a:xfrm>
          <a:prstGeom prst="rect">
            <a:avLst/>
          </a:prstGeom>
          <a:noFill/>
        </p:spPr>
        <p:txBody>
          <a:bodyPr wrap="square" rtlCol="0">
            <a:spAutoFit/>
          </a:bodyPr>
          <a:lstStyle/>
          <a:p>
            <a:pPr algn="ctr"/>
            <a:r>
              <a:rPr lang="en-US" b="1" i="1" u="sng" dirty="0">
                <a:solidFill>
                  <a:srgbClr val="FF0000"/>
                </a:solidFill>
              </a:rPr>
              <a:t>1099 Info Pulls into AP Invoice Entry</a:t>
            </a:r>
            <a:endParaRPr lang="en-US" b="1" i="1" dirty="0">
              <a:solidFill>
                <a:srgbClr val="FF0000"/>
              </a:solidFill>
            </a:endParaRPr>
          </a:p>
        </p:txBody>
      </p:sp>
      <p:sp>
        <p:nvSpPr>
          <p:cNvPr id="7" name="Rectangle 6">
            <a:extLst>
              <a:ext uri="{FF2B5EF4-FFF2-40B4-BE49-F238E27FC236}">
                <a16:creationId xmlns:a16="http://schemas.microsoft.com/office/drawing/2014/main" id="{6591032D-69D6-473D-B225-016CB8B0700D}"/>
              </a:ext>
            </a:extLst>
          </p:cNvPr>
          <p:cNvSpPr/>
          <p:nvPr/>
        </p:nvSpPr>
        <p:spPr>
          <a:xfrm>
            <a:off x="4114800" y="5126628"/>
            <a:ext cx="4020768"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3719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52399"/>
            <a:ext cx="7010400" cy="975657"/>
          </a:xfrm>
        </p:spPr>
        <p:txBody>
          <a:bodyPr>
            <a:normAutofit/>
          </a:bodyPr>
          <a:lstStyle/>
          <a:p>
            <a:r>
              <a:rPr lang="en-US" u="sng" dirty="0">
                <a:ln w="19050">
                  <a:solidFill>
                    <a:schemeClr val="accent1"/>
                  </a:solidFill>
                  <a:prstDash val="solid"/>
                </a:ln>
                <a:solidFill>
                  <a:srgbClr val="FFFFFF"/>
                </a:solidFill>
                <a:effectLst>
                  <a:outerShdw blurRad="38100" dist="32000" dir="5400000" algn="tl">
                    <a:srgbClr val="000000">
                      <a:alpha val="30000"/>
                    </a:srgbClr>
                  </a:outerShdw>
                </a:effectLst>
              </a:rPr>
              <a:t>Sage 100 1099 Facts</a:t>
            </a:r>
          </a:p>
        </p:txBody>
      </p:sp>
      <p:sp>
        <p:nvSpPr>
          <p:cNvPr id="13" name="Content Placeholder 2"/>
          <p:cNvSpPr txBox="1">
            <a:spLocks/>
          </p:cNvSpPr>
          <p:nvPr/>
        </p:nvSpPr>
        <p:spPr>
          <a:xfrm>
            <a:off x="489204" y="1066800"/>
            <a:ext cx="6324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b="1" dirty="0"/>
          </a:p>
          <a:p>
            <a:endParaRPr lang="en-US" dirty="0"/>
          </a:p>
          <a:p>
            <a:endParaRPr lang="en-US" dirty="0">
              <a:solidFill>
                <a:srgbClr val="333E48"/>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pic>
        <p:nvPicPr>
          <p:cNvPr id="4" name="Picture 3">
            <a:extLst>
              <a:ext uri="{FF2B5EF4-FFF2-40B4-BE49-F238E27FC236}">
                <a16:creationId xmlns:a16="http://schemas.microsoft.com/office/drawing/2014/main" id="{C0105DBA-8366-4D39-A5E1-F5009B4AA8D9}"/>
              </a:ext>
            </a:extLst>
          </p:cNvPr>
          <p:cNvPicPr>
            <a:picLocks noChangeAspect="1"/>
          </p:cNvPicPr>
          <p:nvPr/>
        </p:nvPicPr>
        <p:blipFill>
          <a:blip r:embed="rId3"/>
          <a:stretch>
            <a:fillRect/>
          </a:stretch>
        </p:blipFill>
        <p:spPr>
          <a:xfrm>
            <a:off x="152400" y="1371600"/>
            <a:ext cx="8991600" cy="3741579"/>
          </a:xfrm>
          <a:prstGeom prst="rect">
            <a:avLst/>
          </a:prstGeom>
        </p:spPr>
      </p:pic>
    </p:spTree>
    <p:extLst>
      <p:ext uri="{BB962C8B-B14F-4D97-AF65-F5344CB8AC3E}">
        <p14:creationId xmlns:p14="http://schemas.microsoft.com/office/powerpoint/2010/main" val="28769976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2916" y="152399"/>
            <a:ext cx="7425716" cy="975657"/>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AP Payment History Report</a:t>
            </a:r>
          </a:p>
        </p:txBody>
      </p:sp>
      <p:sp>
        <p:nvSpPr>
          <p:cNvPr id="13" name="Content Placeholder 2"/>
          <p:cNvSpPr txBox="1">
            <a:spLocks/>
          </p:cNvSpPr>
          <p:nvPr/>
        </p:nvSpPr>
        <p:spPr>
          <a:xfrm>
            <a:off x="489204" y="1066800"/>
            <a:ext cx="6324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b="1" dirty="0"/>
          </a:p>
          <a:p>
            <a:endParaRPr lang="en-US" dirty="0"/>
          </a:p>
          <a:p>
            <a:endParaRPr lang="en-US" dirty="0">
              <a:solidFill>
                <a:srgbClr val="333E48"/>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pic>
        <p:nvPicPr>
          <p:cNvPr id="4" name="Picture 3">
            <a:extLst>
              <a:ext uri="{FF2B5EF4-FFF2-40B4-BE49-F238E27FC236}">
                <a16:creationId xmlns:a16="http://schemas.microsoft.com/office/drawing/2014/main" id="{06A53ED4-E65B-40BB-AF0E-4EF3A22C581C}"/>
              </a:ext>
            </a:extLst>
          </p:cNvPr>
          <p:cNvPicPr>
            <a:picLocks noChangeAspect="1"/>
          </p:cNvPicPr>
          <p:nvPr/>
        </p:nvPicPr>
        <p:blipFill>
          <a:blip r:embed="rId3"/>
          <a:stretch>
            <a:fillRect/>
          </a:stretch>
        </p:blipFill>
        <p:spPr>
          <a:xfrm>
            <a:off x="175949" y="1128056"/>
            <a:ext cx="6547985" cy="4339943"/>
          </a:xfrm>
          <a:prstGeom prst="rect">
            <a:avLst/>
          </a:prstGeom>
        </p:spPr>
      </p:pic>
    </p:spTree>
    <p:extLst>
      <p:ext uri="{BB962C8B-B14F-4D97-AF65-F5344CB8AC3E}">
        <p14:creationId xmlns:p14="http://schemas.microsoft.com/office/powerpoint/2010/main" val="19136347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6629400" cy="1143000"/>
          </a:xfrm>
        </p:spPr>
        <p:txBody>
          <a:bodyPr>
            <a:normAutofit fontScale="90000"/>
          </a:bodyPr>
          <a:lstStyle/>
          <a:p>
            <a:pPr algn="l"/>
            <a:r>
              <a:rPr lang="en-US" dirty="0">
                <a:ln w="19050">
                  <a:solidFill>
                    <a:srgbClr val="4597CB"/>
                  </a:solidFill>
                  <a:prstDash val="solid"/>
                </a:ln>
                <a:solidFill>
                  <a:srgbClr val="FFFFFF"/>
                </a:solidFill>
                <a:effectLst>
                  <a:outerShdw blurRad="38100" dist="32000" dir="5400000" algn="tl">
                    <a:srgbClr val="000000">
                      <a:alpha val="30000"/>
                    </a:srgbClr>
                  </a:outerShdw>
                </a:effectLst>
              </a:rPr>
              <a:t>Year End Processing</a:t>
            </a:r>
            <a:br>
              <a:rPr lang="en-US" dirty="0">
                <a:ln w="19050">
                  <a:solidFill>
                    <a:srgbClr val="4597CB"/>
                  </a:solidFill>
                  <a:prstDash val="solid"/>
                </a:ln>
                <a:solidFill>
                  <a:srgbClr val="FFFFFF"/>
                </a:solidFill>
                <a:effectLst>
                  <a:outerShdw blurRad="38100" dist="32000" dir="5400000" algn="tl">
                    <a:srgbClr val="000000">
                      <a:alpha val="30000"/>
                    </a:srgbClr>
                  </a:outerShdw>
                </a:effectLst>
              </a:rPr>
            </a:br>
            <a:r>
              <a:rPr lang="en-US" sz="3100" dirty="0">
                <a:ln w="19050">
                  <a:solidFill>
                    <a:srgbClr val="4597CB"/>
                  </a:solidFill>
                  <a:prstDash val="solid"/>
                </a:ln>
                <a:solidFill>
                  <a:srgbClr val="FFFFFF"/>
                </a:solidFill>
                <a:effectLst>
                  <a:outerShdw blurRad="38100" dist="32000" dir="5400000" algn="tl">
                    <a:srgbClr val="000000">
                      <a:alpha val="30000"/>
                    </a:srgbClr>
                  </a:outerShdw>
                </a:effectLst>
              </a:rPr>
              <a:t>Why so important?</a:t>
            </a:r>
          </a:p>
        </p:txBody>
      </p:sp>
      <p:sp>
        <p:nvSpPr>
          <p:cNvPr id="3" name="Content Placeholder 2"/>
          <p:cNvSpPr>
            <a:spLocks noGrp="1"/>
          </p:cNvSpPr>
          <p:nvPr>
            <p:ph idx="1"/>
          </p:nvPr>
        </p:nvSpPr>
        <p:spPr>
          <a:xfrm>
            <a:off x="441113" y="1371600"/>
            <a:ext cx="6324600" cy="2286000"/>
          </a:xfrm>
        </p:spPr>
        <p:txBody>
          <a:bodyPr>
            <a:normAutofit/>
          </a:bodyPr>
          <a:lstStyle/>
          <a:p>
            <a:pPr marL="0" indent="0" algn="just">
              <a:buNone/>
            </a:pPr>
            <a:endParaRPr lang="en-US" sz="2000" dirty="0">
              <a:solidFill>
                <a:srgbClr val="333E48"/>
              </a:solidFill>
            </a:endParaRPr>
          </a:p>
          <a:p>
            <a:pPr marL="0" indent="0">
              <a:buNone/>
            </a:pPr>
            <a:endParaRPr lang="en-US" dirty="0">
              <a:solidFill>
                <a:srgbClr val="333E48"/>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7567" y="6034134"/>
            <a:ext cx="1803066" cy="552142"/>
          </a:xfrm>
          <a:prstGeom prst="rect">
            <a:avLst/>
          </a:prstGeom>
        </p:spPr>
      </p:pic>
      <p:sp>
        <p:nvSpPr>
          <p:cNvPr id="4" name="TextBox 3"/>
          <p:cNvSpPr txBox="1"/>
          <p:nvPr/>
        </p:nvSpPr>
        <p:spPr>
          <a:xfrm>
            <a:off x="304800" y="1752600"/>
            <a:ext cx="646091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Roll your fiscal period and year forward</a:t>
            </a:r>
          </a:p>
          <a:p>
            <a:pPr marL="342900" indent="-342900">
              <a:buFont typeface="Arial" panose="020B0604020202020204" pitchFamily="34" charset="0"/>
              <a:buChar char="•"/>
            </a:pPr>
            <a:r>
              <a:rPr lang="en-US" sz="2000" dirty="0"/>
              <a:t>Creates your correct Fiscal Year to Date and Prior Year to Date buckets</a:t>
            </a:r>
          </a:p>
          <a:p>
            <a:pPr marL="342900" indent="-342900">
              <a:buFont typeface="Arial" panose="020B0604020202020204" pitchFamily="34" charset="0"/>
              <a:buChar char="•"/>
            </a:pPr>
            <a:r>
              <a:rPr lang="en-US" sz="2000" dirty="0"/>
              <a:t>Standard utilities auto run in system based on setup</a:t>
            </a:r>
          </a:p>
          <a:p>
            <a:pPr marL="342900" indent="-342900">
              <a:buFont typeface="Arial" panose="020B0604020202020204" pitchFamily="34" charset="0"/>
              <a:buChar char="•"/>
            </a:pPr>
            <a:r>
              <a:rPr lang="en-US" sz="2000" dirty="0"/>
              <a:t>Makes sure no one can post to the prior year after balancing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709880"/>
            <a:ext cx="2600325" cy="2600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95181"/>
            <a:ext cx="7157236" cy="975657"/>
          </a:xfrm>
        </p:spPr>
        <p:txBody>
          <a:bodyPr>
            <a:normAutofit/>
          </a:bodyPr>
          <a:lstStyle/>
          <a:p>
            <a:pPr algn="l"/>
            <a:r>
              <a:rPr lang="en-US" sz="3800" dirty="0">
                <a:ln w="19050">
                  <a:solidFill>
                    <a:schemeClr val="accent1"/>
                  </a:solidFill>
                  <a:prstDash val="solid"/>
                </a:ln>
                <a:solidFill>
                  <a:srgbClr val="FFFFFF"/>
                </a:solidFill>
                <a:effectLst>
                  <a:outerShdw blurRad="38100" dist="32000" dir="5400000" algn="tl">
                    <a:srgbClr val="000000">
                      <a:alpha val="30000"/>
                    </a:srgbClr>
                  </a:outerShdw>
                </a:effectLst>
              </a:rPr>
              <a:t>1099 efling &amp; Reporting</a:t>
            </a:r>
          </a:p>
        </p:txBody>
      </p:sp>
      <p:sp>
        <p:nvSpPr>
          <p:cNvPr id="13" name="Content Placeholder 2"/>
          <p:cNvSpPr txBox="1">
            <a:spLocks/>
          </p:cNvSpPr>
          <p:nvPr/>
        </p:nvSpPr>
        <p:spPr>
          <a:xfrm>
            <a:off x="489204" y="1066800"/>
            <a:ext cx="6324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b="1" dirty="0"/>
          </a:p>
          <a:p>
            <a:endParaRPr lang="en-US" dirty="0"/>
          </a:p>
          <a:p>
            <a:endParaRPr lang="en-US" dirty="0">
              <a:solidFill>
                <a:srgbClr val="333E48"/>
              </a:solidFill>
            </a:endParaRPr>
          </a:p>
        </p:txBody>
      </p:sp>
      <p:sp>
        <p:nvSpPr>
          <p:cNvPr id="10" name="TextBox 9"/>
          <p:cNvSpPr txBox="1"/>
          <p:nvPr/>
        </p:nvSpPr>
        <p:spPr>
          <a:xfrm>
            <a:off x="304800" y="6172200"/>
            <a:ext cx="6589520" cy="461665"/>
          </a:xfrm>
          <a:prstGeom prst="rect">
            <a:avLst/>
          </a:prstGeom>
          <a:solidFill>
            <a:srgbClr val="FFFF00"/>
          </a:solidFill>
        </p:spPr>
        <p:txBody>
          <a:bodyPr wrap="square" rtlCol="0">
            <a:spAutoFit/>
          </a:bodyPr>
          <a:lstStyle/>
          <a:p>
            <a:pPr algn="ctr"/>
            <a:r>
              <a:rPr lang="en-US" sz="2400" b="1" dirty="0"/>
              <a:t>Questions re: forms and fees? Contact us!!!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530681587"/>
              </p:ext>
            </p:extLst>
          </p:nvPr>
        </p:nvGraphicFramePr>
        <p:xfrm>
          <a:off x="36320" y="11660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3266075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320" y="31589"/>
            <a:ext cx="7425716" cy="975657"/>
          </a:xfrm>
        </p:spPr>
        <p:txBody>
          <a:bodyPr>
            <a:normAutofit fontScale="90000"/>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1099 Form 1099 efling &amp; Reporting</a:t>
            </a:r>
          </a:p>
        </p:txBody>
      </p:sp>
      <p:sp>
        <p:nvSpPr>
          <p:cNvPr id="13" name="Content Placeholder 2"/>
          <p:cNvSpPr txBox="1">
            <a:spLocks/>
          </p:cNvSpPr>
          <p:nvPr/>
        </p:nvSpPr>
        <p:spPr>
          <a:xfrm>
            <a:off x="489204" y="1066800"/>
            <a:ext cx="6324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b="1" dirty="0"/>
          </a:p>
          <a:p>
            <a:endParaRPr lang="en-US" dirty="0"/>
          </a:p>
          <a:p>
            <a:endParaRPr lang="en-US" dirty="0">
              <a:solidFill>
                <a:srgbClr val="333E48"/>
              </a:solidFill>
            </a:endParaRPr>
          </a:p>
        </p:txBody>
      </p:sp>
      <p:pic>
        <p:nvPicPr>
          <p:cNvPr id="4" name="Content Placeholder 3"/>
          <p:cNvPicPr>
            <a:picLocks noGrp="1" noChangeAspect="1"/>
          </p:cNvPicPr>
          <p:nvPr>
            <p:ph idx="1"/>
          </p:nvPr>
        </p:nvPicPr>
        <p:blipFill>
          <a:blip r:embed="rId2"/>
          <a:stretch>
            <a:fillRect/>
          </a:stretch>
        </p:blipFill>
        <p:spPr>
          <a:xfrm>
            <a:off x="228600" y="914400"/>
            <a:ext cx="5867400" cy="4486275"/>
          </a:xfrm>
          <a:prstGeom prst="rect">
            <a:avLst/>
          </a:prstGeom>
        </p:spPr>
      </p:pic>
      <p:pic>
        <p:nvPicPr>
          <p:cNvPr id="6" name="Picture 5"/>
          <p:cNvPicPr>
            <a:picLocks noChangeAspect="1"/>
          </p:cNvPicPr>
          <p:nvPr/>
        </p:nvPicPr>
        <p:blipFill>
          <a:blip r:embed="rId3"/>
          <a:stretch>
            <a:fillRect/>
          </a:stretch>
        </p:blipFill>
        <p:spPr>
          <a:xfrm>
            <a:off x="5398008" y="1214590"/>
            <a:ext cx="3352800" cy="3581400"/>
          </a:xfrm>
          <a:prstGeom prst="rect">
            <a:avLst/>
          </a:prstGeom>
        </p:spPr>
      </p:pic>
      <p:sp>
        <p:nvSpPr>
          <p:cNvPr id="8" name="TextBox 7"/>
          <p:cNvSpPr txBox="1"/>
          <p:nvPr/>
        </p:nvSpPr>
        <p:spPr>
          <a:xfrm>
            <a:off x="838200" y="6096000"/>
            <a:ext cx="5791200" cy="646331"/>
          </a:xfrm>
          <a:prstGeom prst="rect">
            <a:avLst/>
          </a:prstGeom>
          <a:solidFill>
            <a:schemeClr val="accent5">
              <a:lumMod val="20000"/>
              <a:lumOff val="80000"/>
            </a:schemeClr>
          </a:solidFill>
        </p:spPr>
        <p:txBody>
          <a:bodyPr wrap="square" rtlCol="0">
            <a:spAutoFit/>
          </a:bodyPr>
          <a:lstStyle/>
          <a:p>
            <a:r>
              <a:rPr lang="en-US" dirty="0"/>
              <a:t>Remember: The Federal 1099 COPY A and the Federal 1096 forms must be printed on pre-printed forms with red ink </a:t>
            </a:r>
          </a:p>
        </p:txBody>
      </p:sp>
      <p:sp>
        <p:nvSpPr>
          <p:cNvPr id="9" name="TextBox 8"/>
          <p:cNvSpPr txBox="1"/>
          <p:nvPr/>
        </p:nvSpPr>
        <p:spPr>
          <a:xfrm>
            <a:off x="194736" y="5438476"/>
            <a:ext cx="6619068" cy="646331"/>
          </a:xfrm>
          <a:prstGeom prst="rect">
            <a:avLst/>
          </a:prstGeom>
          <a:noFill/>
        </p:spPr>
        <p:txBody>
          <a:bodyPr wrap="square" rtlCol="0">
            <a:spAutoFit/>
          </a:bodyPr>
          <a:lstStyle/>
          <a:p>
            <a:r>
              <a:rPr lang="en-US" b="1" dirty="0">
                <a:solidFill>
                  <a:srgbClr val="FF0000"/>
                </a:solidFill>
              </a:rPr>
              <a:t>Follow the wizard and once info in 1099 recipient grid have passed error checking you are ready to process.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15497485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33528"/>
            <a:ext cx="6705600" cy="1219200"/>
          </a:xfrm>
        </p:spPr>
        <p:txBody>
          <a:bodyPr>
            <a:normAutofit/>
          </a:bodyPr>
          <a:lstStyle/>
          <a:p>
            <a:r>
              <a:rPr lang="en-US" u="sng" dirty="0">
                <a:ln w="19050">
                  <a:solidFill>
                    <a:schemeClr val="accent1"/>
                  </a:solidFill>
                  <a:prstDash val="solid"/>
                </a:ln>
                <a:solidFill>
                  <a:srgbClr val="FFFFFF"/>
                </a:solidFill>
                <a:effectLst>
                  <a:outerShdw blurRad="38100" dist="32000" dir="5400000" algn="tl">
                    <a:srgbClr val="000000">
                      <a:alpha val="30000"/>
                    </a:srgbClr>
                  </a:outerShdw>
                </a:effectLst>
              </a:rPr>
              <a:t>Dates of Year End Updates</a:t>
            </a:r>
          </a:p>
        </p:txBody>
      </p:sp>
      <p:sp>
        <p:nvSpPr>
          <p:cNvPr id="3" name="Content Placeholder 2"/>
          <p:cNvSpPr>
            <a:spLocks noGrp="1"/>
          </p:cNvSpPr>
          <p:nvPr>
            <p:ph idx="1"/>
          </p:nvPr>
        </p:nvSpPr>
        <p:spPr>
          <a:xfrm>
            <a:off x="457200" y="914400"/>
            <a:ext cx="6324600" cy="5562600"/>
          </a:xfrm>
        </p:spPr>
        <p:txBody>
          <a:bodyPr>
            <a:normAutofit fontScale="62500" lnSpcReduction="20000"/>
          </a:bodyPr>
          <a:lstStyle/>
          <a:p>
            <a:pPr lvl="0"/>
            <a:endParaRPr lang="en-US" b="1" dirty="0"/>
          </a:p>
          <a:p>
            <a:r>
              <a:rPr lang="en-US" dirty="0"/>
              <a:t>The </a:t>
            </a:r>
            <a:r>
              <a:rPr lang="en-US" b="1" dirty="0" err="1"/>
              <a:t>eFiling</a:t>
            </a:r>
            <a:r>
              <a:rPr lang="en-US" b="1" dirty="0"/>
              <a:t> and Reporting (</a:t>
            </a:r>
            <a:r>
              <a:rPr lang="en-US" b="1" dirty="0" err="1"/>
              <a:t>Aatrix</a:t>
            </a:r>
            <a:r>
              <a:rPr lang="en-US" b="1" dirty="0"/>
              <a:t>) year end update</a:t>
            </a:r>
            <a:r>
              <a:rPr lang="en-US" dirty="0"/>
              <a:t> will be released by automatic update approximately </a:t>
            </a:r>
            <a:r>
              <a:rPr lang="en-US" b="1" dirty="0"/>
              <a:t>3</a:t>
            </a:r>
            <a:r>
              <a:rPr lang="en-US" b="1" baseline="30000" dirty="0"/>
              <a:t>rd</a:t>
            </a:r>
            <a:r>
              <a:rPr lang="en-US" b="1" dirty="0"/>
              <a:t> week of December 2019</a:t>
            </a:r>
          </a:p>
          <a:p>
            <a:endParaRPr lang="en-US" b="1" dirty="0"/>
          </a:p>
          <a:p>
            <a:pPr lvl="0"/>
            <a:r>
              <a:rPr lang="en-US" b="1" dirty="0"/>
              <a:t>2019 Interim Release Download (IRD) </a:t>
            </a:r>
            <a:r>
              <a:rPr lang="en-US" dirty="0"/>
              <a:t>is </a:t>
            </a:r>
            <a:r>
              <a:rPr lang="en-US" u="sng" dirty="0"/>
              <a:t>scheduled</a:t>
            </a:r>
            <a:r>
              <a:rPr lang="en-US" dirty="0"/>
              <a:t> to be available by download </a:t>
            </a:r>
            <a:r>
              <a:rPr lang="en-US" b="1" dirty="0"/>
              <a:t>approx. 3</a:t>
            </a:r>
            <a:r>
              <a:rPr lang="en-US" b="1" baseline="30000" dirty="0"/>
              <a:t>rd</a:t>
            </a:r>
            <a:r>
              <a:rPr lang="en-US" b="1" dirty="0"/>
              <a:t> week in December 2019</a:t>
            </a:r>
          </a:p>
          <a:p>
            <a:pPr marL="82296" indent="0">
              <a:buNone/>
            </a:pPr>
            <a:r>
              <a:rPr lang="en-US" i="1" dirty="0"/>
              <a:t>	 IRD: Last-minute fixes to prepare your payroll or 	 accounts payable system for W2 or 1099 filing. It 	may also include other changes required by last-	minute tax law updates.</a:t>
            </a:r>
          </a:p>
          <a:p>
            <a:pPr marL="0" lvl="0" indent="0">
              <a:buNone/>
            </a:pPr>
            <a:endParaRPr lang="en-US" dirty="0"/>
          </a:p>
          <a:p>
            <a:pPr lvl="0"/>
            <a:r>
              <a:rPr lang="en-US" dirty="0"/>
              <a:t>The applicable Product Update, 2019 IRD and </a:t>
            </a:r>
            <a:r>
              <a:rPr lang="en-US" dirty="0" err="1"/>
              <a:t>Aatrix</a:t>
            </a:r>
            <a:endParaRPr lang="en-US" dirty="0"/>
          </a:p>
          <a:p>
            <a:pPr marL="0" lvl="0" indent="0">
              <a:buNone/>
            </a:pPr>
            <a:r>
              <a:rPr lang="en-US" dirty="0"/>
              <a:t>       year end update </a:t>
            </a:r>
            <a:r>
              <a:rPr lang="en-US" b="1" u="sng" dirty="0"/>
              <a:t>must be</a:t>
            </a:r>
            <a:r>
              <a:rPr lang="en-US" dirty="0"/>
              <a:t> installed </a:t>
            </a:r>
            <a:r>
              <a:rPr lang="en-US" b="1" u="sng" dirty="0"/>
              <a:t>before</a:t>
            </a:r>
            <a:r>
              <a:rPr lang="en-US" b="1" dirty="0"/>
              <a:t> </a:t>
            </a:r>
            <a:r>
              <a:rPr lang="en-US" dirty="0"/>
              <a:t>processing </a:t>
            </a:r>
          </a:p>
          <a:p>
            <a:pPr marL="0" lvl="0" indent="0">
              <a:buNone/>
            </a:pPr>
            <a:r>
              <a:rPr lang="en-US" dirty="0"/>
              <a:t>       W2,  ACA or 1099 forms for 2019</a:t>
            </a:r>
          </a:p>
          <a:p>
            <a:pPr marL="0" lvl="0" indent="0">
              <a:buNone/>
            </a:pPr>
            <a:endParaRPr lang="en-US" dirty="0"/>
          </a:p>
          <a:p>
            <a:r>
              <a:rPr lang="en-US" dirty="0"/>
              <a:t>The </a:t>
            </a:r>
            <a:r>
              <a:rPr lang="en-US" b="1" dirty="0"/>
              <a:t>2020-Q1 Tax Table Update (TTU)  </a:t>
            </a:r>
            <a:r>
              <a:rPr lang="en-US" dirty="0"/>
              <a:t>will be available approximately </a:t>
            </a:r>
            <a:r>
              <a:rPr lang="en-US" b="1" dirty="0"/>
              <a:t>3</a:t>
            </a:r>
            <a:r>
              <a:rPr lang="en-US" b="1" baseline="30000" dirty="0"/>
              <a:t>rd</a:t>
            </a:r>
            <a:r>
              <a:rPr lang="en-US" b="1" dirty="0"/>
              <a:t> week of December 2019 </a:t>
            </a:r>
            <a:r>
              <a:rPr lang="en-US" dirty="0"/>
              <a:t> (v2017)</a:t>
            </a:r>
          </a:p>
          <a:p>
            <a:pPr lvl="0"/>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179064"/>
            <a:ext cx="685800" cy="6858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2577983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18872"/>
            <a:ext cx="7498080"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Payroll 2.x</a:t>
            </a:r>
          </a:p>
        </p:txBody>
      </p:sp>
      <p:sp>
        <p:nvSpPr>
          <p:cNvPr id="3" name="Content Placeholder 2"/>
          <p:cNvSpPr>
            <a:spLocks noGrp="1"/>
          </p:cNvSpPr>
          <p:nvPr>
            <p:ph idx="1"/>
          </p:nvPr>
        </p:nvSpPr>
        <p:spPr>
          <a:xfrm>
            <a:off x="489204" y="1066800"/>
            <a:ext cx="6324600" cy="5486400"/>
          </a:xfrm>
        </p:spPr>
        <p:txBody>
          <a:bodyPr>
            <a:normAutofit fontScale="70000" lnSpcReduction="20000"/>
          </a:bodyPr>
          <a:lstStyle/>
          <a:p>
            <a:r>
              <a:rPr lang="en-US" dirty="0"/>
              <a:t>Sage 100 PR 2.0 users need Payroll 2.20 (available Dec 2019)  </a:t>
            </a:r>
          </a:p>
          <a:p>
            <a:r>
              <a:rPr lang="en-US" dirty="0"/>
              <a:t>Payroll 2.x does NOT require a TTU. Tax information is maintained in CLAD and system table changes will be pushed down via the Payroll Tax Update within the software.</a:t>
            </a:r>
          </a:p>
          <a:p>
            <a:r>
              <a:rPr lang="en-US" dirty="0"/>
              <a:t>No IRD is necessary included in the 2.xx.x release</a:t>
            </a:r>
          </a:p>
          <a:p>
            <a:r>
              <a:rPr lang="en-US" dirty="0"/>
              <a:t>Check the Unemployment Tax Rate</a:t>
            </a:r>
          </a:p>
          <a:p>
            <a:pPr marL="0" indent="0">
              <a:buNone/>
            </a:pPr>
            <a:endParaRPr lang="en-US" b="1" dirty="0">
              <a:solidFill>
                <a:srgbClr val="FF0000"/>
              </a:solidFill>
            </a:endParaRPr>
          </a:p>
          <a:p>
            <a:endParaRPr lang="en-US" dirty="0"/>
          </a:p>
          <a:p>
            <a:r>
              <a:rPr lang="en-US" dirty="0"/>
              <a:t>Remember to check back at the end of January 2020, for the latest TTU release to ensure that you will have the most up-to-date tax tables for the 1st quarter of 2020 tax year.</a:t>
            </a:r>
          </a:p>
          <a:p>
            <a:endParaRPr lang="en-US" dirty="0"/>
          </a:p>
          <a:p>
            <a:r>
              <a:rPr lang="en-US" dirty="0"/>
              <a:t>Check unemployment Tax Rate.</a:t>
            </a:r>
          </a:p>
          <a:p>
            <a:endParaRPr lang="en-US" b="1" dirty="0">
              <a:solidFill>
                <a:srgbClr val="FF0000"/>
              </a:solidFill>
            </a:endParaRPr>
          </a:p>
          <a:p>
            <a:endParaRPr lang="en-US" dirty="0">
              <a:solidFill>
                <a:srgbClr val="333E48"/>
              </a:solidFill>
            </a:endParaRPr>
          </a:p>
        </p:txBody>
      </p:sp>
      <p:sp>
        <p:nvSpPr>
          <p:cNvPr id="6" name="Title 1"/>
          <p:cNvSpPr txBox="1">
            <a:spLocks/>
          </p:cNvSpPr>
          <p:nvPr/>
        </p:nvSpPr>
        <p:spPr>
          <a:xfrm>
            <a:off x="1066800" y="3490686"/>
            <a:ext cx="5289804" cy="56535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Version 2017</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3900183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7696200" cy="11430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Payroll Year End Resets</a:t>
            </a:r>
          </a:p>
        </p:txBody>
      </p:sp>
      <p:sp>
        <p:nvSpPr>
          <p:cNvPr id="8" name="TextBox 7"/>
          <p:cNvSpPr txBox="1"/>
          <p:nvPr/>
        </p:nvSpPr>
        <p:spPr>
          <a:xfrm>
            <a:off x="371565" y="1159931"/>
            <a:ext cx="5700486" cy="5632311"/>
          </a:xfrm>
          <a:prstGeom prst="rect">
            <a:avLst/>
          </a:prstGeom>
          <a:solidFill>
            <a:schemeClr val="accent4">
              <a:lumMod val="40000"/>
              <a:lumOff val="60000"/>
            </a:schemeClr>
          </a:solidFill>
        </p:spPr>
        <p:txBody>
          <a:bodyPr wrap="square" rtlCol="0">
            <a:spAutoFit/>
          </a:bodyPr>
          <a:lstStyle/>
          <a:p>
            <a:r>
              <a:rPr lang="en-US" b="1" dirty="0">
                <a:solidFill>
                  <a:srgbClr val="FF0000"/>
                </a:solidFill>
              </a:rPr>
              <a:t>RESETS:</a:t>
            </a:r>
          </a:p>
          <a:p>
            <a:pPr marL="285750" indent="-285750">
              <a:buFont typeface="Arial" panose="020B0604020202020204" pitchFamily="34" charset="0"/>
              <a:buChar char="•"/>
            </a:pPr>
            <a:r>
              <a:rPr lang="en-US" dirty="0"/>
              <a:t>The current quarter set in Payroll Options is advanced to the next quarter.</a:t>
            </a:r>
          </a:p>
          <a:p>
            <a:pPr marL="285750" indent="-285750">
              <a:buFont typeface="Arial" panose="020B0604020202020204" pitchFamily="34" charset="0"/>
              <a:buChar char="•"/>
            </a:pPr>
            <a:r>
              <a:rPr lang="en-US" dirty="0"/>
              <a:t>Time off accrual values are updated based on settings in Payroll Options if </a:t>
            </a:r>
            <a:r>
              <a:rPr lang="en-US" dirty="0" err="1"/>
              <a:t>Qtr</a:t>
            </a:r>
            <a:r>
              <a:rPr lang="en-US" dirty="0"/>
              <a:t> End.</a:t>
            </a:r>
          </a:p>
          <a:p>
            <a:pPr marL="285750" indent="-285750">
              <a:buFont typeface="Arial" panose="020B0604020202020204" pitchFamily="34" charset="0"/>
              <a:buChar char="•"/>
            </a:pPr>
            <a:r>
              <a:rPr lang="en-US" dirty="0"/>
              <a:t>EE YTD DD amount is cleared</a:t>
            </a:r>
          </a:p>
          <a:p>
            <a:pPr marL="285750" indent="-285750">
              <a:buFont typeface="Arial" panose="020B0604020202020204" pitchFamily="34" charset="0"/>
              <a:buChar char="•"/>
            </a:pPr>
            <a:r>
              <a:rPr lang="en-US" dirty="0"/>
              <a:t>Terminated EE records removed if no history</a:t>
            </a:r>
          </a:p>
          <a:p>
            <a:pPr marL="285750" indent="-285750">
              <a:buFont typeface="Arial" panose="020B0604020202020204" pitchFamily="34" charset="0"/>
              <a:buChar char="•"/>
            </a:pPr>
            <a:r>
              <a:rPr lang="en-US" dirty="0"/>
              <a:t>Pension Plan deductions reset if “reset at </a:t>
            </a:r>
            <a:r>
              <a:rPr lang="en-US" dirty="0" err="1"/>
              <a:t>yr</a:t>
            </a:r>
            <a:r>
              <a:rPr lang="en-US" dirty="0"/>
              <a:t> end” is </a:t>
            </a:r>
            <a:r>
              <a:rPr lang="en-US" dirty="0" err="1"/>
              <a:t>ckd</a:t>
            </a:r>
            <a:endParaRPr lang="en-US" dirty="0"/>
          </a:p>
          <a:p>
            <a:pPr marL="285750" indent="-285750">
              <a:buFont typeface="Arial" panose="020B0604020202020204" pitchFamily="34" charset="0"/>
              <a:buChar char="•"/>
            </a:pPr>
            <a:r>
              <a:rPr lang="en-US" dirty="0"/>
              <a:t>If EE has no history for </a:t>
            </a:r>
            <a:r>
              <a:rPr lang="en-US" dirty="0" err="1"/>
              <a:t>Ded</a:t>
            </a:r>
            <a:r>
              <a:rPr lang="en-US" dirty="0"/>
              <a:t> Code it is removed from EE record </a:t>
            </a:r>
          </a:p>
          <a:p>
            <a:pPr marL="285750" indent="-285750">
              <a:buFont typeface="Arial" panose="020B0604020202020204" pitchFamily="34" charset="0"/>
              <a:buChar char="•"/>
            </a:pPr>
            <a:r>
              <a:rPr lang="en-US" dirty="0"/>
              <a:t>If Calendar Year is selected in the Reset Time Off Based On field in Payroll Options, employees' unused time is carried over to the next year (up to the </a:t>
            </a:r>
            <a:r>
              <a:rPr lang="en-US" dirty="0" err="1"/>
              <a:t>Caryover</a:t>
            </a:r>
            <a:r>
              <a:rPr lang="en-US" dirty="0"/>
              <a:t> limit set in Employee Maintenance).</a:t>
            </a:r>
          </a:p>
          <a:p>
            <a:pPr marL="285750" indent="-285750">
              <a:buFont typeface="Arial" panose="020B0604020202020204" pitchFamily="34" charset="0"/>
              <a:buChar char="•"/>
            </a:pPr>
            <a:r>
              <a:rPr lang="en-US" dirty="0"/>
              <a:t>History records, including Time Track Entry history records, are purged if they are older than number of years for which Payroll history is retained. The number of years to retain history is set in Payroll Options.</a:t>
            </a:r>
          </a:p>
          <a:p>
            <a:pPr marL="285750" indent="-285750">
              <a:buFont typeface="Arial" panose="020B0604020202020204" pitchFamily="34" charset="0"/>
              <a:buChar char="•"/>
            </a:pPr>
            <a:r>
              <a:rPr lang="en-US" dirty="0"/>
              <a:t>The current processing year set in Payroll Options is advanced to the next year.</a:t>
            </a:r>
          </a:p>
        </p:txBody>
      </p:sp>
      <p:pic>
        <p:nvPicPr>
          <p:cNvPr id="9" name="Picture 2" descr="http://www.arealchange.com/blog/wp-content/uploads/2012/05/bigstock-Reset-Button-67413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523" y="21771"/>
            <a:ext cx="850793" cy="11086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480000">
            <a:off x="5206305" y="2523047"/>
            <a:ext cx="3608188" cy="647135"/>
          </a:xfrm>
          <a:prstGeom prst="rect">
            <a:avLst/>
          </a:prstGeom>
          <a:solidFill>
            <a:srgbClr val="FFFF00"/>
          </a:solidFill>
        </p:spPr>
        <p:txBody>
          <a:bodyPr wrap="square" rtlCol="0">
            <a:spAutoFit/>
          </a:bodyPr>
          <a:lstStyle/>
          <a:p>
            <a:r>
              <a:rPr lang="en-US" dirty="0"/>
              <a:t>Tip: Setup Paperless Office to save Period End Reports!!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22050967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74" y="304800"/>
            <a:ext cx="6912089" cy="451381"/>
          </a:xfrm>
          <a:solidFill>
            <a:schemeClr val="bg1"/>
          </a:solidFill>
        </p:spPr>
        <p:txBody>
          <a:bodyPr>
            <a:noAutofit/>
          </a:bodyPr>
          <a:lstStyle/>
          <a:p>
            <a:pPr algn="l"/>
            <a:r>
              <a:rPr lang="en-US" sz="3700" dirty="0">
                <a:ln w="19050">
                  <a:solidFill>
                    <a:schemeClr val="accent1"/>
                  </a:solidFill>
                  <a:prstDash val="solid"/>
                </a:ln>
                <a:solidFill>
                  <a:srgbClr val="FFFFFF"/>
                </a:solidFill>
                <a:effectLst>
                  <a:outerShdw blurRad="38100" dist="32000" dir="5400000" algn="tl">
                    <a:srgbClr val="000000">
                      <a:alpha val="30000"/>
                    </a:srgbClr>
                  </a:outerShdw>
                </a:effectLst>
              </a:rPr>
              <a:t>Payroll Period End/Yr End </a:t>
            </a:r>
            <a:r>
              <a:rPr lang="en-US" sz="3600" dirty="0">
                <a:ln w="19050">
                  <a:solidFill>
                    <a:schemeClr val="accent1"/>
                  </a:solidFill>
                  <a:prstDash val="solid"/>
                </a:ln>
                <a:solidFill>
                  <a:srgbClr val="FFFFFF"/>
                </a:solidFill>
                <a:effectLst>
                  <a:outerShdw blurRad="38100" dist="32000" dir="5400000" algn="tl">
                    <a:srgbClr val="000000">
                      <a:alpha val="30000"/>
                    </a:srgbClr>
                  </a:outerShdw>
                </a:effectLst>
              </a:rPr>
              <a:t>Checklist</a:t>
            </a:r>
          </a:p>
        </p:txBody>
      </p:sp>
      <p:sp>
        <p:nvSpPr>
          <p:cNvPr id="3" name="Content Placeholder 2"/>
          <p:cNvSpPr>
            <a:spLocks noGrp="1"/>
          </p:cNvSpPr>
          <p:nvPr>
            <p:ph idx="1"/>
          </p:nvPr>
        </p:nvSpPr>
        <p:spPr>
          <a:xfrm>
            <a:off x="167003" y="1058759"/>
            <a:ext cx="6324600" cy="5791200"/>
          </a:xfrm>
        </p:spPr>
        <p:txBody>
          <a:bodyPr>
            <a:noAutofit/>
          </a:bodyPr>
          <a:lstStyle/>
          <a:p>
            <a:pPr lvl="0"/>
            <a:r>
              <a:rPr lang="en-US" sz="1400" dirty="0"/>
              <a:t>Set the Payroll module date to the year-ending date </a:t>
            </a:r>
          </a:p>
          <a:p>
            <a:pPr lvl="0"/>
            <a:r>
              <a:rPr lang="en-US" sz="1400" dirty="0"/>
              <a:t>Open Payroll, Reports, print each of the following reports, and verify that all checks and adjustments have been entered for the current quarter:</a:t>
            </a:r>
          </a:p>
          <a:p>
            <a:pPr lvl="1"/>
            <a:r>
              <a:rPr lang="en-US" sz="1400" dirty="0"/>
              <a:t>Quarterly Tax Report </a:t>
            </a:r>
          </a:p>
          <a:p>
            <a:pPr lvl="1"/>
            <a:r>
              <a:rPr lang="en-US" sz="1400" dirty="0"/>
              <a:t>Payroll Check History Report </a:t>
            </a:r>
          </a:p>
          <a:p>
            <a:pPr lvl="1"/>
            <a:r>
              <a:rPr lang="en-US" sz="1400" dirty="0"/>
              <a:t>Quarterly Pay Period Recap</a:t>
            </a:r>
          </a:p>
          <a:p>
            <a:pPr lvl="1"/>
            <a:r>
              <a:rPr lang="en-US" sz="1400" dirty="0"/>
              <a:t>Deduction Report </a:t>
            </a:r>
          </a:p>
          <a:p>
            <a:pPr lvl="0"/>
            <a:r>
              <a:rPr lang="en-US" sz="1400" dirty="0"/>
              <a:t>Open Payroll, Period End, and print the following reports:</a:t>
            </a:r>
          </a:p>
          <a:p>
            <a:pPr lvl="1"/>
            <a:r>
              <a:rPr lang="en-US" sz="1400" dirty="0"/>
              <a:t>Quarterly Government Report (if applicable </a:t>
            </a:r>
          </a:p>
          <a:p>
            <a:pPr lvl="1"/>
            <a:r>
              <a:rPr lang="en-US" sz="1400" dirty="0"/>
              <a:t>Employee Totals Verification report - correct any discrepancies found </a:t>
            </a:r>
          </a:p>
          <a:p>
            <a:pPr lvl="1"/>
            <a:r>
              <a:rPr lang="en-US" sz="1400" dirty="0"/>
              <a:t>Federal eFiling and Reporting, select 941 Form and any applicable State payroll forms/reports </a:t>
            </a:r>
          </a:p>
          <a:p>
            <a:pPr lvl="1"/>
            <a:r>
              <a:rPr lang="en-US" sz="1400" dirty="0"/>
              <a:t>W-2 forms from within Federal eFiling and Reporting</a:t>
            </a:r>
          </a:p>
          <a:p>
            <a:pPr lvl="0"/>
            <a:endParaRPr lang="en-US" sz="1400" dirty="0"/>
          </a:p>
          <a:p>
            <a:pPr lvl="0"/>
            <a:r>
              <a:rPr lang="en-US" sz="1400" dirty="0"/>
              <a:t>Reconcile your quarterly 941 forms to your W3 form </a:t>
            </a:r>
          </a:p>
          <a:p>
            <a:pPr lvl="0"/>
            <a:r>
              <a:rPr lang="en-US" sz="1400" dirty="0"/>
              <a:t>Back up your company data files &amp; make a Copy Company </a:t>
            </a:r>
          </a:p>
          <a:p>
            <a:pPr lvl="0"/>
            <a:r>
              <a:rPr lang="en-US" sz="1400" i="1" dirty="0"/>
              <a:t>For version 2017  use copy company for processing W2’s  (make sure 4</a:t>
            </a:r>
            <a:r>
              <a:rPr lang="en-US" sz="1400" i="1" baseline="30000" dirty="0"/>
              <a:t>th</a:t>
            </a:r>
            <a:r>
              <a:rPr lang="en-US" sz="1400" i="1" dirty="0"/>
              <a:t> Qtr. TTU &amp; IRD installed)</a:t>
            </a:r>
          </a:p>
          <a:p>
            <a:pPr lvl="0"/>
            <a:r>
              <a:rPr lang="en-US" sz="1400" dirty="0"/>
              <a:t>Open Payroll, Period End, Period End Processing</a:t>
            </a:r>
          </a:p>
          <a:p>
            <a:pPr lvl="0"/>
            <a:r>
              <a:rPr lang="en-US" sz="1400" dirty="0"/>
              <a:t>Select closing Year End, select Quarter and Year End Processing (2017)</a:t>
            </a:r>
          </a:p>
          <a:p>
            <a:pPr lvl="0"/>
            <a:r>
              <a:rPr lang="en-US" sz="1400" dirty="0"/>
              <a:t>Select check boxes for the reports to be printed, and click Print (2017)</a:t>
            </a:r>
          </a:p>
          <a:p>
            <a:pPr lvl="0"/>
            <a:r>
              <a:rPr lang="en-US" sz="1400" dirty="0"/>
              <a:t>After the reports are printed and verified, click Yes at the "Complete period end processing?" prompt.</a:t>
            </a:r>
          </a:p>
        </p:txBody>
      </p:sp>
      <p:sp>
        <p:nvSpPr>
          <p:cNvPr id="6" name="TextBox 5"/>
          <p:cNvSpPr txBox="1"/>
          <p:nvPr/>
        </p:nvSpPr>
        <p:spPr>
          <a:xfrm rot="480000">
            <a:off x="7064551" y="294515"/>
            <a:ext cx="2075793" cy="923330"/>
          </a:xfrm>
          <a:prstGeom prst="rect">
            <a:avLst/>
          </a:prstGeom>
          <a:solidFill>
            <a:srgbClr val="FFFF00"/>
          </a:solidFill>
        </p:spPr>
        <p:txBody>
          <a:bodyPr wrap="square" rtlCol="0">
            <a:spAutoFit/>
          </a:bodyPr>
          <a:lstStyle/>
          <a:p>
            <a:r>
              <a:rPr lang="en-US" dirty="0"/>
              <a:t>Taxable Updates are Global only for v2017</a:t>
            </a:r>
          </a:p>
        </p:txBody>
      </p:sp>
      <p:pic>
        <p:nvPicPr>
          <p:cNvPr id="4" name="Picture 3">
            <a:extLst>
              <a:ext uri="{FF2B5EF4-FFF2-40B4-BE49-F238E27FC236}">
                <a16:creationId xmlns:a16="http://schemas.microsoft.com/office/drawing/2014/main" id="{6CD83839-20DD-48E3-9F13-A06B9536A464}"/>
              </a:ext>
            </a:extLst>
          </p:cNvPr>
          <p:cNvPicPr>
            <a:picLocks noChangeAspect="1"/>
          </p:cNvPicPr>
          <p:nvPr/>
        </p:nvPicPr>
        <p:blipFill>
          <a:blip r:embed="rId3"/>
          <a:stretch>
            <a:fillRect/>
          </a:stretch>
        </p:blipFill>
        <p:spPr>
          <a:xfrm>
            <a:off x="6491603" y="5517071"/>
            <a:ext cx="2652397" cy="1263669"/>
          </a:xfrm>
          <a:prstGeom prst="rect">
            <a:avLst/>
          </a:prstGeom>
        </p:spPr>
      </p:pic>
      <p:sp>
        <p:nvSpPr>
          <p:cNvPr id="9" name="TextBox 8">
            <a:extLst>
              <a:ext uri="{FF2B5EF4-FFF2-40B4-BE49-F238E27FC236}">
                <a16:creationId xmlns:a16="http://schemas.microsoft.com/office/drawing/2014/main" id="{1B178A33-193B-4158-9B8F-9E27EABEE2F0}"/>
              </a:ext>
            </a:extLst>
          </p:cNvPr>
          <p:cNvSpPr txBox="1"/>
          <p:nvPr/>
        </p:nvSpPr>
        <p:spPr>
          <a:xfrm>
            <a:off x="8127695" y="5599825"/>
            <a:ext cx="1066800" cy="369332"/>
          </a:xfrm>
          <a:prstGeom prst="rect">
            <a:avLst/>
          </a:prstGeom>
          <a:noFill/>
        </p:spPr>
        <p:txBody>
          <a:bodyPr wrap="square" rtlCol="0">
            <a:spAutoFit/>
          </a:bodyPr>
          <a:lstStyle/>
          <a:p>
            <a:r>
              <a:rPr lang="en-US" dirty="0"/>
              <a:t>PR 2.x</a:t>
            </a:r>
          </a:p>
        </p:txBody>
      </p:sp>
      <p:pic>
        <p:nvPicPr>
          <p:cNvPr id="7" name="Picture 6">
            <a:extLst>
              <a:ext uri="{FF2B5EF4-FFF2-40B4-BE49-F238E27FC236}">
                <a16:creationId xmlns:a16="http://schemas.microsoft.com/office/drawing/2014/main" id="{DDBB43FA-4653-4DBB-AB17-306A1C5CA4E6}"/>
              </a:ext>
            </a:extLst>
          </p:cNvPr>
          <p:cNvPicPr>
            <a:picLocks noChangeAspect="1"/>
          </p:cNvPicPr>
          <p:nvPr/>
        </p:nvPicPr>
        <p:blipFill>
          <a:blip r:embed="rId4"/>
          <a:stretch>
            <a:fillRect/>
          </a:stretch>
        </p:blipFill>
        <p:spPr>
          <a:xfrm>
            <a:off x="6458735" y="3533981"/>
            <a:ext cx="2718132" cy="1965103"/>
          </a:xfrm>
          <a:prstGeom prst="rect">
            <a:avLst/>
          </a:prstGeom>
        </p:spPr>
      </p:pic>
      <p:sp>
        <p:nvSpPr>
          <p:cNvPr id="10" name="TextBox 9">
            <a:extLst>
              <a:ext uri="{FF2B5EF4-FFF2-40B4-BE49-F238E27FC236}">
                <a16:creationId xmlns:a16="http://schemas.microsoft.com/office/drawing/2014/main" id="{97E8ABB8-7D81-417E-8A5E-E3FAE1DF084F}"/>
              </a:ext>
            </a:extLst>
          </p:cNvPr>
          <p:cNvSpPr txBox="1"/>
          <p:nvPr/>
        </p:nvSpPr>
        <p:spPr>
          <a:xfrm>
            <a:off x="8137702" y="3648356"/>
            <a:ext cx="762000" cy="369332"/>
          </a:xfrm>
          <a:prstGeom prst="rect">
            <a:avLst/>
          </a:prstGeom>
          <a:noFill/>
        </p:spPr>
        <p:txBody>
          <a:bodyPr wrap="square" rtlCol="0">
            <a:spAutoFit/>
          </a:bodyPr>
          <a:lstStyle/>
          <a:p>
            <a:r>
              <a:rPr lang="en-US" dirty="0"/>
              <a:t>2017</a:t>
            </a:r>
          </a:p>
        </p:txBody>
      </p:sp>
    </p:spTree>
    <p:extLst>
      <p:ext uri="{BB962C8B-B14F-4D97-AF65-F5344CB8AC3E}">
        <p14:creationId xmlns:p14="http://schemas.microsoft.com/office/powerpoint/2010/main" val="36547008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76200"/>
            <a:ext cx="7498080"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Aatrix &amp; Efiling</a:t>
            </a:r>
          </a:p>
        </p:txBody>
      </p:sp>
      <p:pic>
        <p:nvPicPr>
          <p:cNvPr id="6" name="Content Placeholder 3"/>
          <p:cNvPicPr>
            <a:picLocks noChangeAspect="1"/>
          </p:cNvPicPr>
          <p:nvPr/>
        </p:nvPicPr>
        <p:blipFill>
          <a:blip r:embed="rId2"/>
          <a:stretch>
            <a:fillRect/>
          </a:stretch>
        </p:blipFill>
        <p:spPr>
          <a:xfrm>
            <a:off x="1355598" y="3402177"/>
            <a:ext cx="4340352" cy="2849680"/>
          </a:xfrm>
          <a:prstGeom prst="rect">
            <a:avLst/>
          </a:prstGeom>
        </p:spPr>
      </p:pic>
      <p:pic>
        <p:nvPicPr>
          <p:cNvPr id="8" name="Picture 7"/>
          <p:cNvPicPr>
            <a:picLocks noChangeAspect="1"/>
          </p:cNvPicPr>
          <p:nvPr/>
        </p:nvPicPr>
        <p:blipFill>
          <a:blip r:embed="rId3"/>
          <a:stretch>
            <a:fillRect/>
          </a:stretch>
        </p:blipFill>
        <p:spPr>
          <a:xfrm>
            <a:off x="3590925" y="1295400"/>
            <a:ext cx="2105025" cy="1304925"/>
          </a:xfrm>
          <a:prstGeom prst="rect">
            <a:avLst/>
          </a:prstGeom>
          <a:ln w="31750">
            <a:solidFill>
              <a:schemeClr val="accent6">
                <a:lumMod val="75000"/>
              </a:schemeClr>
            </a:solidFill>
          </a:ln>
        </p:spPr>
      </p:pic>
      <p:sp>
        <p:nvSpPr>
          <p:cNvPr id="14" name="TextBox 13"/>
          <p:cNvSpPr txBox="1"/>
          <p:nvPr/>
        </p:nvSpPr>
        <p:spPr>
          <a:xfrm>
            <a:off x="4724400" y="1235886"/>
            <a:ext cx="1066800" cy="369332"/>
          </a:xfrm>
          <a:prstGeom prst="rect">
            <a:avLst/>
          </a:prstGeom>
          <a:noFill/>
        </p:spPr>
        <p:txBody>
          <a:bodyPr wrap="square" rtlCol="0">
            <a:spAutoFit/>
          </a:bodyPr>
          <a:lstStyle/>
          <a:p>
            <a:r>
              <a:rPr lang="en-US" dirty="0"/>
              <a:t>PR 2.x</a:t>
            </a:r>
          </a:p>
        </p:txBody>
      </p:sp>
      <p:pic>
        <p:nvPicPr>
          <p:cNvPr id="15" name="Picture 14"/>
          <p:cNvPicPr>
            <a:picLocks noChangeAspect="1"/>
          </p:cNvPicPr>
          <p:nvPr/>
        </p:nvPicPr>
        <p:blipFill>
          <a:blip r:embed="rId4"/>
          <a:stretch>
            <a:fillRect/>
          </a:stretch>
        </p:blipFill>
        <p:spPr>
          <a:xfrm>
            <a:off x="447675" y="1169432"/>
            <a:ext cx="1905000" cy="1704975"/>
          </a:xfrm>
          <a:prstGeom prst="rect">
            <a:avLst/>
          </a:prstGeom>
          <a:ln w="34925">
            <a:solidFill>
              <a:schemeClr val="accent6">
                <a:lumMod val="75000"/>
              </a:schemeClr>
            </a:solidFill>
          </a:ln>
        </p:spPr>
      </p:pic>
      <p:sp>
        <p:nvSpPr>
          <p:cNvPr id="16" name="TextBox 15"/>
          <p:cNvSpPr txBox="1"/>
          <p:nvPr/>
        </p:nvSpPr>
        <p:spPr>
          <a:xfrm>
            <a:off x="1614444" y="1156016"/>
            <a:ext cx="762000" cy="369332"/>
          </a:xfrm>
          <a:prstGeom prst="rect">
            <a:avLst/>
          </a:prstGeom>
          <a:noFill/>
        </p:spPr>
        <p:txBody>
          <a:bodyPr wrap="square" rtlCol="0">
            <a:spAutoFit/>
          </a:bodyPr>
          <a:lstStyle/>
          <a:p>
            <a:r>
              <a:rPr lang="en-US" dirty="0"/>
              <a:t>2017</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12794768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07478"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1" y="-24468"/>
            <a:ext cx="6705599" cy="1472268"/>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How to Print W2s</a:t>
            </a:r>
            <a:br>
              <a:rPr lang="en-US" dirty="0">
                <a:ln w="19050">
                  <a:solidFill>
                    <a:schemeClr val="accent1"/>
                  </a:solidFill>
                  <a:prstDash val="solid"/>
                </a:ln>
                <a:solidFill>
                  <a:srgbClr val="FFFFFF"/>
                </a:solidFill>
                <a:effectLst>
                  <a:outerShdw blurRad="38100" dist="32000" dir="5400000" algn="tl">
                    <a:srgbClr val="000000">
                      <a:alpha val="30000"/>
                    </a:srgbClr>
                  </a:outerShdw>
                </a:effectLst>
              </a:rPr>
            </a:br>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(v2017)</a:t>
            </a:r>
          </a:p>
        </p:txBody>
      </p:sp>
      <p:pic>
        <p:nvPicPr>
          <p:cNvPr id="9" name="Picture 8"/>
          <p:cNvPicPr>
            <a:picLocks noChangeAspect="1"/>
          </p:cNvPicPr>
          <p:nvPr/>
        </p:nvPicPr>
        <p:blipFill>
          <a:blip r:embed="rId2"/>
          <a:stretch>
            <a:fillRect/>
          </a:stretch>
        </p:blipFill>
        <p:spPr>
          <a:xfrm>
            <a:off x="0" y="1676400"/>
            <a:ext cx="6896100" cy="46577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915795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34954"/>
            <a:ext cx="7498080"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How to Print W2s (PR2.x)</a:t>
            </a:r>
          </a:p>
        </p:txBody>
      </p:sp>
      <p:pic>
        <p:nvPicPr>
          <p:cNvPr id="4" name="Content Placeholder 3"/>
          <p:cNvPicPr>
            <a:picLocks noGrp="1" noChangeAspect="1"/>
          </p:cNvPicPr>
          <p:nvPr>
            <p:ph idx="1"/>
          </p:nvPr>
        </p:nvPicPr>
        <p:blipFill>
          <a:blip r:embed="rId2"/>
          <a:stretch>
            <a:fillRect/>
          </a:stretch>
        </p:blipFill>
        <p:spPr>
          <a:xfrm>
            <a:off x="98023" y="1561072"/>
            <a:ext cx="6683777" cy="46111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11186912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574" y="152400"/>
            <a:ext cx="6609826" cy="1219200"/>
          </a:xfrm>
        </p:spPr>
        <p:txBody>
          <a:bodyPr>
            <a:normAutofit fontScale="90000"/>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Example of W2 Setup Wizard</a:t>
            </a:r>
          </a:p>
        </p:txBody>
      </p:sp>
      <p:pic>
        <p:nvPicPr>
          <p:cNvPr id="6" name="Content Placeholder 3" descr="Image result for screenshot of sage 100 w2 aatrix gri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15022"/>
            <a:ext cx="6324600" cy="4439118"/>
          </a:xfrm>
          <a:prstGeom prst="rect">
            <a:avLst/>
          </a:prstGeom>
          <a:noFill/>
          <a:ln>
            <a:noFill/>
          </a:ln>
        </p:spPr>
      </p:pic>
      <p:sp>
        <p:nvSpPr>
          <p:cNvPr id="8" name="Rectangle 7"/>
          <p:cNvSpPr/>
          <p:nvPr/>
        </p:nvSpPr>
        <p:spPr>
          <a:xfrm>
            <a:off x="1435608" y="5786736"/>
            <a:ext cx="4572000" cy="92333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w="38100">
            <a:solidFill>
              <a:srgbClr val="FF0000"/>
            </a:solidFill>
          </a:ln>
        </p:spPr>
        <p:txBody>
          <a:bodyPr>
            <a:spAutoFit/>
          </a:bodyPr>
          <a:lstStyle/>
          <a:p>
            <a:r>
              <a:rPr lang="en-US" b="1" dirty="0"/>
              <a:t>Note: </a:t>
            </a:r>
            <a:r>
              <a:rPr lang="en-US" dirty="0"/>
              <a:t>You can make changes to any field in the grid but the data will </a:t>
            </a:r>
            <a:r>
              <a:rPr lang="en-US" b="1" dirty="0"/>
              <a:t>NOT </a:t>
            </a:r>
            <a:r>
              <a:rPr lang="en-US" dirty="0"/>
              <a:t>be written back into your Sage 100 ERP company data set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27229812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5029200" cy="1143000"/>
          </a:xfrm>
        </p:spPr>
        <p:txBody>
          <a:bodyPr>
            <a:normAutofit/>
          </a:bodyPr>
          <a:lstStyle/>
          <a:p>
            <a:pPr algn="l"/>
            <a:r>
              <a:rPr lang="en-US" dirty="0">
                <a:ln w="19050">
                  <a:solidFill>
                    <a:srgbClr val="4597CB"/>
                  </a:solidFill>
                  <a:prstDash val="solid"/>
                </a:ln>
                <a:solidFill>
                  <a:srgbClr val="FFFFFF"/>
                </a:solidFill>
                <a:effectLst>
                  <a:outerShdw blurRad="38100" dist="32000" dir="5400000" algn="tl">
                    <a:srgbClr val="000000">
                      <a:alpha val="30000"/>
                    </a:srgbClr>
                  </a:outerShdw>
                </a:effectLst>
              </a:rPr>
              <a:t>Cleaning up data</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464" y="6035040"/>
            <a:ext cx="1803066" cy="552142"/>
          </a:xfrm>
          <a:prstGeom prst="rect">
            <a:avLst/>
          </a:prstGeom>
        </p:spPr>
      </p:pic>
      <p:sp>
        <p:nvSpPr>
          <p:cNvPr id="3" name="TextBox 2"/>
          <p:cNvSpPr txBox="1"/>
          <p:nvPr/>
        </p:nvSpPr>
        <p:spPr>
          <a:xfrm>
            <a:off x="304800" y="1371600"/>
            <a:ext cx="6172200" cy="5016758"/>
          </a:xfrm>
          <a:prstGeom prst="rect">
            <a:avLst/>
          </a:prstGeom>
          <a:noFill/>
        </p:spPr>
        <p:txBody>
          <a:bodyPr wrap="square" rtlCol="0">
            <a:spAutoFit/>
          </a:bodyPr>
          <a:lstStyle/>
          <a:p>
            <a:r>
              <a:rPr lang="en-US" sz="2000" dirty="0"/>
              <a:t>Year end is a nice time to review your open information and give you a clean system</a:t>
            </a:r>
          </a:p>
          <a:p>
            <a:endParaRPr lang="en-US" sz="2000" dirty="0"/>
          </a:p>
          <a:p>
            <a:pPr marL="342900" indent="-342900">
              <a:buFont typeface="Arial" panose="020B0604020202020204" pitchFamily="34" charset="0"/>
              <a:buChar char="•"/>
            </a:pPr>
            <a:r>
              <a:rPr lang="en-US" sz="2000" dirty="0"/>
              <a:t>Open Sales Orders</a:t>
            </a:r>
          </a:p>
          <a:p>
            <a:pPr marL="342900" indent="-342900">
              <a:buFont typeface="Arial" panose="020B0604020202020204" pitchFamily="34" charset="0"/>
              <a:buChar char="•"/>
            </a:pPr>
            <a:r>
              <a:rPr lang="en-US" sz="2000" dirty="0"/>
              <a:t>Open Purchase Orders</a:t>
            </a:r>
          </a:p>
          <a:p>
            <a:pPr marL="342900" indent="-342900">
              <a:buFont typeface="Arial" panose="020B0604020202020204" pitchFamily="34" charset="0"/>
              <a:buChar char="•"/>
            </a:pPr>
            <a:r>
              <a:rPr lang="en-US" sz="2000" dirty="0"/>
              <a:t>Empty batches</a:t>
            </a:r>
          </a:p>
          <a:p>
            <a:pPr marL="342900" indent="-342900">
              <a:buFont typeface="Arial" panose="020B0604020202020204" pitchFamily="34" charset="0"/>
              <a:buChar char="•"/>
            </a:pPr>
            <a:r>
              <a:rPr lang="en-US" sz="2000" dirty="0"/>
              <a:t>Audit reports</a:t>
            </a:r>
          </a:p>
          <a:p>
            <a:pPr marL="800100" lvl="1" indent="-342900">
              <a:buFont typeface="Arial" panose="020B0604020202020204" pitchFamily="34" charset="0"/>
              <a:buChar char="•"/>
            </a:pPr>
            <a:r>
              <a:rPr lang="en-US" sz="2000" dirty="0"/>
              <a:t>Run the audit reports in Customer, Vendor and Inventory. After reviewing/saving choose to clear the audit report</a:t>
            </a:r>
          </a:p>
          <a:p>
            <a:pPr marL="342900" indent="-342900">
              <a:buFont typeface="Arial" panose="020B0604020202020204" pitchFamily="34" charset="0"/>
              <a:buChar char="•"/>
            </a:pPr>
            <a:r>
              <a:rPr lang="en-US" sz="2000" dirty="0"/>
              <a:t>Old Paperless Office Forms</a:t>
            </a:r>
          </a:p>
          <a:p>
            <a:pPr marL="800100" lvl="1" indent="-342900">
              <a:buFont typeface="Arial" panose="020B0604020202020204" pitchFamily="34" charset="0"/>
              <a:buChar char="•"/>
            </a:pPr>
            <a:r>
              <a:rPr lang="en-US" sz="2000" dirty="0"/>
              <a:t>Paperless Office – Customer or Vendor Viewer to see all linked documents</a:t>
            </a:r>
          </a:p>
          <a:p>
            <a:pPr marL="800100" lvl="1" indent="-342900">
              <a:buFont typeface="Arial" panose="020B0604020202020204" pitchFamily="34" charset="0"/>
              <a:buChar char="•"/>
            </a:pPr>
            <a:r>
              <a:rPr lang="en-US" sz="2000" dirty="0"/>
              <a:t>Choose a date range, select all, then delete</a:t>
            </a:r>
          </a:p>
          <a:p>
            <a:pPr marL="800100" lvl="1" indent="-342900">
              <a:buFont typeface="Arial" panose="020B0604020202020204" pitchFamily="34" charset="0"/>
              <a:buChar char="•"/>
            </a:pPr>
            <a:r>
              <a:rPr lang="en-US" sz="2000" dirty="0"/>
              <a:t>You can always reprint an invoice, this is the original PDF sent to the customer or vendor</a:t>
            </a:r>
          </a:p>
        </p:txBody>
      </p:sp>
    </p:spTree>
    <p:extLst>
      <p:ext uri="{BB962C8B-B14F-4D97-AF65-F5344CB8AC3E}">
        <p14:creationId xmlns:p14="http://schemas.microsoft.com/office/powerpoint/2010/main" val="20643963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76200"/>
            <a:ext cx="7498080"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Filing Options</a:t>
            </a:r>
          </a:p>
        </p:txBody>
      </p:sp>
      <p:pic>
        <p:nvPicPr>
          <p:cNvPr id="6" name="Content Placeholder 5"/>
          <p:cNvPicPr>
            <a:picLocks noGrp="1" noChangeAspect="1"/>
          </p:cNvPicPr>
          <p:nvPr>
            <p:ph idx="1"/>
          </p:nvPr>
        </p:nvPicPr>
        <p:blipFill>
          <a:blip r:embed="rId2"/>
          <a:stretch>
            <a:fillRect/>
          </a:stretch>
        </p:blipFill>
        <p:spPr>
          <a:xfrm>
            <a:off x="567974" y="1371600"/>
            <a:ext cx="6103051" cy="452596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478430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34954"/>
            <a:ext cx="7498080"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What Forms are Needed?</a:t>
            </a:r>
          </a:p>
        </p:txBody>
      </p:sp>
      <p:sp>
        <p:nvSpPr>
          <p:cNvPr id="3" name="Content Placeholder 2"/>
          <p:cNvSpPr>
            <a:spLocks noGrp="1"/>
          </p:cNvSpPr>
          <p:nvPr>
            <p:ph idx="1"/>
          </p:nvPr>
        </p:nvSpPr>
        <p:spPr>
          <a:xfrm>
            <a:off x="457200" y="1371600"/>
            <a:ext cx="6324600" cy="5105400"/>
          </a:xfrm>
        </p:spPr>
        <p:txBody>
          <a:bodyPr>
            <a:normAutofit fontScale="92500" lnSpcReduction="20000"/>
          </a:bodyPr>
          <a:lstStyle/>
          <a:p>
            <a:r>
              <a:rPr lang="en-US" dirty="0"/>
              <a:t>EMPLOYEE W2 (copy B, C &amp; 2 Copy 2s). These must be printed on blank 4 part perforated paper w/notice on back.</a:t>
            </a:r>
          </a:p>
          <a:p>
            <a:r>
              <a:rPr lang="en-US" dirty="0"/>
              <a:t>Federal W2 (copy A)-print to plain paper</a:t>
            </a:r>
          </a:p>
          <a:p>
            <a:r>
              <a:rPr lang="en-US" dirty="0"/>
              <a:t>Federal W3-print to plain paper</a:t>
            </a:r>
          </a:p>
          <a:p>
            <a:r>
              <a:rPr lang="en-US" dirty="0"/>
              <a:t>State Copy –blank 4 part perforated</a:t>
            </a:r>
          </a:p>
          <a:p>
            <a:r>
              <a:rPr lang="en-US" dirty="0"/>
              <a:t>Employer W2-Copy D-prints 4/sheet to plain or blank 4 part perforated</a:t>
            </a:r>
          </a:p>
          <a:p>
            <a:pPr marL="82296" indent="0">
              <a:buNone/>
            </a:pPr>
            <a:r>
              <a:rPr lang="en-US" dirty="0"/>
              <a:t>(Forms can be ordered from Sage Checks &amp; Forms)</a:t>
            </a:r>
          </a:p>
          <a:p>
            <a:endParaRPr lang="en-US" dirty="0">
              <a:solidFill>
                <a:srgbClr val="333E48"/>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10091149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600" y="76200"/>
            <a:ext cx="7498080"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How Email W2s</a:t>
            </a:r>
          </a:p>
        </p:txBody>
      </p:sp>
      <p:pic>
        <p:nvPicPr>
          <p:cNvPr id="4" name="Content Placeholder 3"/>
          <p:cNvPicPr>
            <a:picLocks noGrp="1" noChangeAspect="1"/>
          </p:cNvPicPr>
          <p:nvPr>
            <p:ph idx="1"/>
          </p:nvPr>
        </p:nvPicPr>
        <p:blipFill>
          <a:blip r:embed="rId2"/>
          <a:stretch>
            <a:fillRect/>
          </a:stretch>
        </p:blipFill>
        <p:spPr>
          <a:xfrm>
            <a:off x="238387" y="1047075"/>
            <a:ext cx="7467600" cy="1381125"/>
          </a:xfrm>
          <a:prstGeom prst="rect">
            <a:avLst/>
          </a:prstGeom>
        </p:spPr>
      </p:pic>
      <p:pic>
        <p:nvPicPr>
          <p:cNvPr id="10" name="Content Placeholder 3"/>
          <p:cNvPicPr>
            <a:picLocks noChangeAspect="1"/>
          </p:cNvPicPr>
          <p:nvPr/>
        </p:nvPicPr>
        <p:blipFill>
          <a:blip r:embed="rId3"/>
          <a:stretch>
            <a:fillRect/>
          </a:stretch>
        </p:blipFill>
        <p:spPr>
          <a:xfrm>
            <a:off x="260960" y="2383653"/>
            <a:ext cx="5966747" cy="4594395"/>
          </a:xfrm>
          <a:prstGeom prst="rect">
            <a:avLst/>
          </a:prstGeom>
        </p:spPr>
      </p:pic>
      <p:sp>
        <p:nvSpPr>
          <p:cNvPr id="11" name="Oval 10"/>
          <p:cNvSpPr/>
          <p:nvPr/>
        </p:nvSpPr>
        <p:spPr>
          <a:xfrm>
            <a:off x="457200" y="5181600"/>
            <a:ext cx="158496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453640" y="4951709"/>
            <a:ext cx="4572000" cy="1200329"/>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rgbClr val="FF0000"/>
            </a:solidFill>
          </a:ln>
        </p:spPr>
        <p:txBody>
          <a:bodyPr>
            <a:spAutoFit/>
          </a:bodyPr>
          <a:lstStyle/>
          <a:p>
            <a:r>
              <a:rPr lang="en-US" dirty="0"/>
              <a:t>Selecting this option will also select the Electronic Only/Electronic W-2 field in the W2/1099 Preparer window, when processing W2s using Federal eFiling and Reporting.</a:t>
            </a:r>
          </a:p>
        </p:txBody>
      </p:sp>
      <p:sp>
        <p:nvSpPr>
          <p:cNvPr id="13" name="Rectangle 12"/>
          <p:cNvSpPr/>
          <p:nvPr/>
        </p:nvSpPr>
        <p:spPr>
          <a:xfrm>
            <a:off x="1691640" y="2266275"/>
            <a:ext cx="6096000" cy="646331"/>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rgbClr val="FF0000"/>
            </a:solidFill>
          </a:ln>
        </p:spPr>
        <p:txBody>
          <a:bodyPr wrap="square">
            <a:spAutoFit/>
          </a:bodyPr>
          <a:lstStyle/>
          <a:p>
            <a:r>
              <a:rPr lang="en-US" dirty="0"/>
              <a:t>Open Payroll, Main, Employee Maintenance, Click Wages tab, click Tax Status, Select the W2 Electronic Consent Signed box</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640" y="6206108"/>
            <a:ext cx="1803066" cy="552142"/>
          </a:xfrm>
          <a:prstGeom prst="rect">
            <a:avLst/>
          </a:prstGeom>
        </p:spPr>
      </p:pic>
    </p:spTree>
    <p:extLst>
      <p:ext uri="{BB962C8B-B14F-4D97-AF65-F5344CB8AC3E}">
        <p14:creationId xmlns:p14="http://schemas.microsoft.com/office/powerpoint/2010/main" val="2502948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76199"/>
            <a:ext cx="6857999" cy="1191237"/>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ACA Reporting Requirements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pic>
        <p:nvPicPr>
          <p:cNvPr id="8" name="Content Placeholder 7">
            <a:extLst>
              <a:ext uri="{FF2B5EF4-FFF2-40B4-BE49-F238E27FC236}">
                <a16:creationId xmlns:a16="http://schemas.microsoft.com/office/drawing/2014/main" id="{668AB7F2-C3C8-4953-8585-0E671168324E}"/>
              </a:ext>
            </a:extLst>
          </p:cNvPr>
          <p:cNvPicPr>
            <a:picLocks noGrp="1" noChangeAspect="1"/>
          </p:cNvPicPr>
          <p:nvPr>
            <p:ph idx="1"/>
          </p:nvPr>
        </p:nvPicPr>
        <p:blipFill>
          <a:blip r:embed="rId3"/>
          <a:stretch>
            <a:fillRect/>
          </a:stretch>
        </p:blipFill>
        <p:spPr>
          <a:xfrm>
            <a:off x="228600" y="1676400"/>
            <a:ext cx="7581900" cy="3810000"/>
          </a:xfrm>
          <a:prstGeom prst="rect">
            <a:avLst/>
          </a:prstGeom>
        </p:spPr>
      </p:pic>
    </p:spTree>
    <p:extLst>
      <p:ext uri="{BB962C8B-B14F-4D97-AF65-F5344CB8AC3E}">
        <p14:creationId xmlns:p14="http://schemas.microsoft.com/office/powerpoint/2010/main" val="7068858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76199"/>
            <a:ext cx="6857999" cy="1191237"/>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ACA Before You Begin</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489916431"/>
              </p:ext>
            </p:extLst>
          </p:nvPr>
        </p:nvGraphicFramePr>
        <p:xfrm>
          <a:off x="152400" y="15700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Image result for ready"/>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2819399"/>
            <a:ext cx="2057400" cy="1219201"/>
          </a:xfrm>
          <a:prstGeom prst="rect">
            <a:avLst/>
          </a:prstGeom>
          <a:noFill/>
          <a:ln>
            <a:noFill/>
          </a:ln>
        </p:spPr>
      </p:pic>
      <p:sp>
        <p:nvSpPr>
          <p:cNvPr id="10" name="TextBox 9"/>
          <p:cNvSpPr txBox="1"/>
          <p:nvPr/>
        </p:nvSpPr>
        <p:spPr>
          <a:xfrm>
            <a:off x="157294" y="4341674"/>
            <a:ext cx="8229600" cy="1754326"/>
          </a:xfrm>
          <a:prstGeom prst="rect">
            <a:avLst/>
          </a:prstGeom>
          <a:gradFill>
            <a:gsLst>
              <a:gs pos="0">
                <a:schemeClr val="accent1">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lumMod val="75000"/>
              </a:schemeClr>
            </a:solidFill>
          </a:ln>
        </p:spPr>
        <p:txBody>
          <a:bodyPr wrap="square" rtlCol="0">
            <a:spAutoFit/>
          </a:bodyPr>
          <a:lstStyle/>
          <a:p>
            <a:pPr algn="ctr"/>
            <a:r>
              <a:rPr lang="en-US" sz="5400" dirty="0"/>
              <a:t>Enter employer &amp; employee data for reporting</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0400" y="6200929"/>
            <a:ext cx="1803066" cy="552142"/>
          </a:xfrm>
          <a:prstGeom prst="rect">
            <a:avLst/>
          </a:prstGeom>
        </p:spPr>
      </p:pic>
    </p:spTree>
    <p:extLst>
      <p:ext uri="{BB962C8B-B14F-4D97-AF65-F5344CB8AC3E}">
        <p14:creationId xmlns:p14="http://schemas.microsoft.com/office/powerpoint/2010/main" val="3204200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
            <a:ext cx="7391400" cy="1267436"/>
          </a:xfrm>
          <a:solidFill>
            <a:schemeClr val="bg1"/>
          </a:solidFill>
        </p:spPr>
        <p:txBody>
          <a:bodyPr>
            <a:normAutofit fontScale="90000"/>
          </a:bodyPr>
          <a:lstStyle/>
          <a:p>
            <a:r>
              <a:rPr lang="en-US" u="sng" dirty="0">
                <a:ln w="19050">
                  <a:solidFill>
                    <a:schemeClr val="accent1"/>
                  </a:solidFill>
                  <a:prstDash val="solid"/>
                </a:ln>
                <a:solidFill>
                  <a:srgbClr val="FFFFFF"/>
                </a:solidFill>
                <a:effectLst>
                  <a:outerShdw blurRad="38100" dist="32000" dir="5400000" algn="tl">
                    <a:srgbClr val="000000">
                      <a:alpha val="30000"/>
                    </a:srgbClr>
                  </a:outerShdw>
                </a:effectLst>
              </a:rPr>
              <a:t>Setup ACA Employer Maintenance</a:t>
            </a:r>
          </a:p>
        </p:txBody>
      </p:sp>
      <p:pic>
        <p:nvPicPr>
          <p:cNvPr id="13" name="Content Placeholder 12"/>
          <p:cNvPicPr>
            <a:picLocks noGrp="1" noChangeAspect="1"/>
          </p:cNvPicPr>
          <p:nvPr>
            <p:ph idx="1"/>
          </p:nvPr>
        </p:nvPicPr>
        <p:blipFill>
          <a:blip r:embed="rId2"/>
          <a:stretch>
            <a:fillRect/>
          </a:stretch>
        </p:blipFill>
        <p:spPr>
          <a:xfrm>
            <a:off x="609600" y="1350626"/>
            <a:ext cx="4772062" cy="4525963"/>
          </a:xfrm>
          <a:prstGeom prst="rect">
            <a:avLst/>
          </a:prstGeom>
        </p:spPr>
      </p:pic>
      <p:sp>
        <p:nvSpPr>
          <p:cNvPr id="14" name="Content Placeholder 2"/>
          <p:cNvSpPr txBox="1">
            <a:spLocks/>
          </p:cNvSpPr>
          <p:nvPr/>
        </p:nvSpPr>
        <p:spPr>
          <a:xfrm>
            <a:off x="5943600" y="1315672"/>
            <a:ext cx="2456688" cy="1219200"/>
          </a:xfrm>
          <a:prstGeom prst="rect">
            <a:avLst/>
          </a:prstGeom>
          <a:gradFill>
            <a:gsLst>
              <a:gs pos="0">
                <a:srgbClr val="FFFF66"/>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800" dirty="0">
                <a:sym typeface="Wingdings" panose="05000000000000000000" pitchFamily="2" charset="2"/>
              </a:rPr>
              <a:t>Click the “Monthly Detail” button to enter information from each month</a:t>
            </a:r>
          </a:p>
          <a:p>
            <a:pPr lvl="1"/>
            <a:endParaRPr lang="en-US" sz="1800" dirty="0"/>
          </a:p>
        </p:txBody>
      </p:sp>
      <p:cxnSp>
        <p:nvCxnSpPr>
          <p:cNvPr id="15" name="Straight Arrow Connector 14"/>
          <p:cNvCxnSpPr/>
          <p:nvPr/>
        </p:nvCxnSpPr>
        <p:spPr>
          <a:xfrm flipH="1">
            <a:off x="5381662" y="1524000"/>
            <a:ext cx="561938" cy="76200"/>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1" name="Content Placeholder 2"/>
          <p:cNvSpPr txBox="1">
            <a:spLocks/>
          </p:cNvSpPr>
          <p:nvPr/>
        </p:nvSpPr>
        <p:spPr>
          <a:xfrm>
            <a:off x="5943600" y="2631344"/>
            <a:ext cx="2456688" cy="1219200"/>
          </a:xfrm>
          <a:prstGeom prst="rect">
            <a:avLst/>
          </a:prstGeom>
          <a:gradFill>
            <a:gsLst>
              <a:gs pos="0">
                <a:srgbClr val="FFFF66"/>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a:normAutofit fontScale="925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800" dirty="0">
                <a:sym typeface="Wingdings" panose="05000000000000000000" pitchFamily="2" charset="2"/>
              </a:rPr>
              <a:t>Click “Other Members” if there are any other company EINs to include in the same group</a:t>
            </a:r>
          </a:p>
          <a:p>
            <a:pPr lvl="1"/>
            <a:endParaRPr lang="en-US" sz="1800" dirty="0"/>
          </a:p>
        </p:txBody>
      </p:sp>
      <p:cxnSp>
        <p:nvCxnSpPr>
          <p:cNvPr id="22" name="Straight Arrow Connector 21"/>
          <p:cNvCxnSpPr/>
          <p:nvPr/>
        </p:nvCxnSpPr>
        <p:spPr>
          <a:xfrm flipH="1" flipV="1">
            <a:off x="5181600" y="1925272"/>
            <a:ext cx="762000" cy="1579928"/>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4" name="Oval 23"/>
          <p:cNvSpPr/>
          <p:nvPr/>
        </p:nvSpPr>
        <p:spPr>
          <a:xfrm>
            <a:off x="2438400" y="3581400"/>
            <a:ext cx="304800" cy="290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p:cNvSpPr txBox="1">
            <a:spLocks/>
          </p:cNvSpPr>
          <p:nvPr/>
        </p:nvSpPr>
        <p:spPr>
          <a:xfrm>
            <a:off x="3238587" y="3742058"/>
            <a:ext cx="2209713" cy="611585"/>
          </a:xfrm>
          <a:prstGeom prst="rect">
            <a:avLst/>
          </a:prstGeom>
          <a:gradFill>
            <a:gsLst>
              <a:gs pos="0">
                <a:srgbClr val="FFFF66"/>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a:normAutofit fontScale="850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800" dirty="0">
                <a:sym typeface="Wingdings" panose="05000000000000000000" pitchFamily="2" charset="2"/>
              </a:rPr>
              <a:t>If checked “other member” button is avail</a:t>
            </a:r>
          </a:p>
          <a:p>
            <a:pPr lvl="1"/>
            <a:endParaRPr lang="en-US" sz="1800" dirty="0"/>
          </a:p>
        </p:txBody>
      </p:sp>
      <p:cxnSp>
        <p:nvCxnSpPr>
          <p:cNvPr id="26" name="Straight Arrow Connector 25"/>
          <p:cNvCxnSpPr/>
          <p:nvPr/>
        </p:nvCxnSpPr>
        <p:spPr>
          <a:xfrm flipH="1" flipV="1">
            <a:off x="2743200" y="3871587"/>
            <a:ext cx="495300" cy="395613"/>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542082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7467600" cy="989159"/>
          </a:xfrm>
          <a:solidFill>
            <a:schemeClr val="bg1"/>
          </a:solidFill>
        </p:spPr>
        <p:txBody>
          <a:bodyPr>
            <a:normAutofit/>
          </a:bodyPr>
          <a:lstStyle/>
          <a:p>
            <a:r>
              <a:rPr lang="en-US" sz="3800" u="sng" dirty="0">
                <a:ln w="19050">
                  <a:solidFill>
                    <a:schemeClr val="accent1"/>
                  </a:solidFill>
                  <a:prstDash val="solid"/>
                </a:ln>
                <a:solidFill>
                  <a:srgbClr val="FFFFFF"/>
                </a:solidFill>
                <a:effectLst>
                  <a:outerShdw blurRad="38100" dist="32000" dir="5400000" algn="tl">
                    <a:srgbClr val="000000">
                      <a:alpha val="30000"/>
                    </a:srgbClr>
                  </a:outerShdw>
                </a:effectLst>
              </a:rPr>
              <a:t>Setup ACA Employer Maintenance</a:t>
            </a:r>
          </a:p>
        </p:txBody>
      </p:sp>
      <p:sp>
        <p:nvSpPr>
          <p:cNvPr id="13" name="Content Placeholder 2"/>
          <p:cNvSpPr txBox="1">
            <a:spLocks/>
          </p:cNvSpPr>
          <p:nvPr/>
        </p:nvSpPr>
        <p:spPr>
          <a:xfrm>
            <a:off x="489204" y="1066800"/>
            <a:ext cx="6324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b="1" dirty="0"/>
          </a:p>
          <a:p>
            <a:endParaRPr lang="en-US" dirty="0"/>
          </a:p>
          <a:p>
            <a:endParaRPr lang="en-US" dirty="0">
              <a:solidFill>
                <a:srgbClr val="333E48"/>
              </a:solidFill>
            </a:endParaRPr>
          </a:p>
        </p:txBody>
      </p:sp>
      <p:pic>
        <p:nvPicPr>
          <p:cNvPr id="6" name="Picture 5"/>
          <p:cNvPicPr>
            <a:picLocks noChangeAspect="1"/>
          </p:cNvPicPr>
          <p:nvPr/>
        </p:nvPicPr>
        <p:blipFill>
          <a:blip r:embed="rId2"/>
          <a:stretch>
            <a:fillRect/>
          </a:stretch>
        </p:blipFill>
        <p:spPr>
          <a:xfrm>
            <a:off x="209550" y="941139"/>
            <a:ext cx="7829550" cy="5010150"/>
          </a:xfrm>
          <a:prstGeom prst="rect">
            <a:avLst/>
          </a:prstGeom>
        </p:spPr>
      </p:pic>
      <p:sp>
        <p:nvSpPr>
          <p:cNvPr id="12" name="Rectangle 11"/>
          <p:cNvSpPr/>
          <p:nvPr/>
        </p:nvSpPr>
        <p:spPr>
          <a:xfrm>
            <a:off x="3186779" y="957289"/>
            <a:ext cx="445128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dirty="0">
                <a:sym typeface="Wingdings" panose="05000000000000000000" pitchFamily="2" charset="2"/>
              </a:rPr>
              <a:t>After “Monthly Detail” button is selected: enter information from each month</a:t>
            </a:r>
            <a:endParaRPr lang="en-US" dirty="0"/>
          </a:p>
        </p:txBody>
      </p:sp>
      <p:sp>
        <p:nvSpPr>
          <p:cNvPr id="14" name="Content Placeholder 2"/>
          <p:cNvSpPr txBox="1">
            <a:spLocks/>
          </p:cNvSpPr>
          <p:nvPr/>
        </p:nvSpPr>
        <p:spPr>
          <a:xfrm>
            <a:off x="685800" y="4648200"/>
            <a:ext cx="2456688" cy="191776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47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b="1" dirty="0"/>
              <a:t>Min Essential Coverage</a:t>
            </a:r>
            <a:r>
              <a:rPr lang="en-US" dirty="0"/>
              <a:t> - </a:t>
            </a:r>
            <a:r>
              <a:rPr lang="en-US" b="1" dirty="0"/>
              <a:t>Select this check box</a:t>
            </a:r>
            <a:r>
              <a:rPr lang="en-US" dirty="0"/>
              <a:t> if your company </a:t>
            </a:r>
            <a:r>
              <a:rPr lang="en-US" b="1" dirty="0"/>
              <a:t>offered</a:t>
            </a:r>
            <a:r>
              <a:rPr lang="en-US" dirty="0"/>
              <a:t> full-time employees an opportunity to enroll in an employer-sponsored health care plan that meets the ACA minimum essential coverage requirements</a:t>
            </a:r>
            <a:endParaRPr lang="en-US" dirty="0">
              <a:sym typeface="Wingdings" panose="05000000000000000000" pitchFamily="2" charset="2"/>
            </a:endParaRPr>
          </a:p>
          <a:p>
            <a:pPr lvl="1"/>
            <a:endParaRPr lang="en-US" sz="1800" dirty="0"/>
          </a:p>
        </p:txBody>
      </p:sp>
      <p:sp>
        <p:nvSpPr>
          <p:cNvPr id="15" name="Content Placeholder 2"/>
          <p:cNvSpPr txBox="1">
            <a:spLocks/>
          </p:cNvSpPr>
          <p:nvPr/>
        </p:nvSpPr>
        <p:spPr>
          <a:xfrm>
            <a:off x="3564620" y="4633519"/>
            <a:ext cx="2456688" cy="20574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6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dirty="0">
                <a:sym typeface="Wingdings" panose="05000000000000000000" pitchFamily="2" charset="2"/>
              </a:rPr>
              <a:t>The “full time employee count” and “total employee count” fields can update from the ACA Applicable Large Employer Report</a:t>
            </a:r>
          </a:p>
          <a:p>
            <a:pPr lvl="1"/>
            <a:endParaRPr lang="en-US" sz="1800" dirty="0"/>
          </a:p>
        </p:txBody>
      </p:sp>
      <p:cxnSp>
        <p:nvCxnSpPr>
          <p:cNvPr id="16" name="Straight Arrow Connector 15"/>
          <p:cNvCxnSpPr/>
          <p:nvPr/>
        </p:nvCxnSpPr>
        <p:spPr>
          <a:xfrm flipV="1">
            <a:off x="3810000" y="4267200"/>
            <a:ext cx="0" cy="3663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4953000" y="4267197"/>
            <a:ext cx="0" cy="3663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1981200" y="4267198"/>
            <a:ext cx="0" cy="3663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9262" y="6128573"/>
            <a:ext cx="1803066" cy="552142"/>
          </a:xfrm>
          <a:prstGeom prst="rect">
            <a:avLst/>
          </a:prstGeom>
        </p:spPr>
      </p:pic>
    </p:spTree>
    <p:extLst>
      <p:ext uri="{BB962C8B-B14F-4D97-AF65-F5344CB8AC3E}">
        <p14:creationId xmlns:p14="http://schemas.microsoft.com/office/powerpoint/2010/main" val="5463687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 y="34954"/>
            <a:ext cx="7292340" cy="1219200"/>
          </a:xfrm>
        </p:spPr>
        <p:txBody>
          <a:bodyPr>
            <a:normAutofit/>
          </a:bodyPr>
          <a:lstStyle/>
          <a:p>
            <a:r>
              <a:rPr lang="en-US" sz="3600" dirty="0">
                <a:ln w="19050">
                  <a:solidFill>
                    <a:schemeClr val="accent1"/>
                  </a:solidFill>
                  <a:prstDash val="solid"/>
                </a:ln>
                <a:solidFill>
                  <a:srgbClr val="FFFFFF"/>
                </a:solidFill>
                <a:effectLst>
                  <a:outerShdw blurRad="38100" dist="32000" dir="5400000" algn="tl">
                    <a:srgbClr val="000000">
                      <a:alpha val="30000"/>
                    </a:srgbClr>
                  </a:outerShdw>
                </a:effectLst>
              </a:rPr>
              <a:t>ACA Applicable Large Employer Report</a:t>
            </a:r>
          </a:p>
        </p:txBody>
      </p:sp>
      <p:pic>
        <p:nvPicPr>
          <p:cNvPr id="8" name="Content Placeholder 7"/>
          <p:cNvPicPr>
            <a:picLocks noGrp="1" noChangeAspect="1"/>
          </p:cNvPicPr>
          <p:nvPr>
            <p:ph idx="1"/>
          </p:nvPr>
        </p:nvPicPr>
        <p:blipFill>
          <a:blip r:embed="rId2"/>
          <a:stretch>
            <a:fillRect/>
          </a:stretch>
        </p:blipFill>
        <p:spPr>
          <a:xfrm>
            <a:off x="76200" y="1289108"/>
            <a:ext cx="5895975" cy="4000500"/>
          </a:xfrm>
          <a:prstGeom prst="rect">
            <a:avLst/>
          </a:prstGeom>
        </p:spPr>
      </p:pic>
      <p:sp>
        <p:nvSpPr>
          <p:cNvPr id="9" name="Rectangle 8"/>
          <p:cNvSpPr/>
          <p:nvPr/>
        </p:nvSpPr>
        <p:spPr>
          <a:xfrm>
            <a:off x="6096000" y="1143000"/>
            <a:ext cx="2666238" cy="1477328"/>
          </a:xfrm>
          <a:prstGeom prst="rect">
            <a:avLst/>
          </a:prstGeom>
          <a:solidFill>
            <a:schemeClr val="accent2">
              <a:lumMod val="20000"/>
              <a:lumOff val="80000"/>
            </a:schemeClr>
          </a:solidFill>
        </p:spPr>
        <p:txBody>
          <a:bodyPr wrap="square">
            <a:spAutoFit/>
          </a:bodyPr>
          <a:lstStyle/>
          <a:p>
            <a:r>
              <a:rPr lang="en-US" dirty="0"/>
              <a:t>Offered as a self-help tool</a:t>
            </a:r>
          </a:p>
          <a:p>
            <a:pPr lvl="1"/>
            <a:r>
              <a:rPr lang="en-US" dirty="0"/>
              <a:t>Sage does not guarantee accuracy or applicability to your circumstances</a:t>
            </a:r>
          </a:p>
        </p:txBody>
      </p:sp>
      <p:sp>
        <p:nvSpPr>
          <p:cNvPr id="10" name="Rectangle 9"/>
          <p:cNvSpPr/>
          <p:nvPr/>
        </p:nvSpPr>
        <p:spPr>
          <a:xfrm>
            <a:off x="83540" y="4951274"/>
            <a:ext cx="4572000" cy="1754326"/>
          </a:xfrm>
          <a:prstGeom prst="rect">
            <a:avLst/>
          </a:prstGeom>
          <a:solidFill>
            <a:schemeClr val="accent2">
              <a:lumMod val="20000"/>
              <a:lumOff val="80000"/>
            </a:schemeClr>
          </a:solidFill>
        </p:spPr>
        <p:txBody>
          <a:bodyPr>
            <a:spAutoFit/>
          </a:bodyPr>
          <a:lstStyle/>
          <a:p>
            <a:r>
              <a:rPr lang="en-US" dirty="0"/>
              <a:t>To comply with the ACA, hours of service must be tracked </a:t>
            </a:r>
            <a:r>
              <a:rPr lang="en-US" dirty="0">
                <a:solidFill>
                  <a:srgbClr val="FF0000"/>
                </a:solidFill>
              </a:rPr>
              <a:t>by month</a:t>
            </a:r>
          </a:p>
          <a:p>
            <a:pPr lvl="1"/>
            <a:r>
              <a:rPr lang="en-US" dirty="0"/>
              <a:t>Hours worked are tracked by </a:t>
            </a:r>
            <a:r>
              <a:rPr lang="en-US" dirty="0">
                <a:solidFill>
                  <a:srgbClr val="FF0000"/>
                </a:solidFill>
              </a:rPr>
              <a:t>pay periods </a:t>
            </a:r>
            <a:r>
              <a:rPr lang="en-US" dirty="0"/>
              <a:t>in Sage 100 &amp;</a:t>
            </a:r>
          </a:p>
          <a:p>
            <a:pPr lvl="1"/>
            <a:r>
              <a:rPr lang="en-US" dirty="0"/>
              <a:t>Pay periods may span more than one month</a:t>
            </a:r>
          </a:p>
        </p:txBody>
      </p:sp>
      <p:pic>
        <p:nvPicPr>
          <p:cNvPr id="12" name="Picture 11"/>
          <p:cNvPicPr>
            <a:picLocks noChangeAspect="1"/>
          </p:cNvPicPr>
          <p:nvPr/>
        </p:nvPicPr>
        <p:blipFill>
          <a:blip r:embed="rId3"/>
          <a:stretch>
            <a:fillRect/>
          </a:stretch>
        </p:blipFill>
        <p:spPr>
          <a:xfrm>
            <a:off x="5791200" y="2729389"/>
            <a:ext cx="3095625" cy="32575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471" y="6153458"/>
            <a:ext cx="1803066" cy="552142"/>
          </a:xfrm>
          <a:prstGeom prst="rect">
            <a:avLst/>
          </a:prstGeom>
        </p:spPr>
      </p:pic>
    </p:spTree>
    <p:extLst>
      <p:ext uri="{BB962C8B-B14F-4D97-AF65-F5344CB8AC3E}">
        <p14:creationId xmlns:p14="http://schemas.microsoft.com/office/powerpoint/2010/main" val="32874101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8" y="147484"/>
            <a:ext cx="7364361" cy="524336"/>
          </a:xfrm>
        </p:spPr>
        <p:txBody>
          <a:bodyPr>
            <a:normAutofit/>
          </a:bodyPr>
          <a:lstStyle/>
          <a:p>
            <a:pPr algn="l"/>
            <a:r>
              <a:rPr lang="en-US" sz="2400" u="sng" dirty="0">
                <a:ln w="19050">
                  <a:solidFill>
                    <a:schemeClr val="accent1"/>
                  </a:solidFill>
                  <a:prstDash val="solid"/>
                </a:ln>
                <a:solidFill>
                  <a:srgbClr val="FFFFFF"/>
                </a:solidFill>
                <a:effectLst>
                  <a:outerShdw blurRad="38100" dist="32000" dir="5400000" algn="tl">
                    <a:srgbClr val="000000">
                      <a:alpha val="30000"/>
                    </a:srgbClr>
                  </a:outerShdw>
                </a:effectLst>
              </a:rPr>
              <a:t>Print ACA Applicable Large Employer Report</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pic>
        <p:nvPicPr>
          <p:cNvPr id="8" name="Picture 7">
            <a:extLst>
              <a:ext uri="{FF2B5EF4-FFF2-40B4-BE49-F238E27FC236}">
                <a16:creationId xmlns:a16="http://schemas.microsoft.com/office/drawing/2014/main" id="{5F50CD15-B5FD-4476-9E5A-524E5F742D0B}"/>
              </a:ext>
            </a:extLst>
          </p:cNvPr>
          <p:cNvPicPr/>
          <p:nvPr/>
        </p:nvPicPr>
        <p:blipFill>
          <a:blip r:embed="rId3"/>
          <a:stretch>
            <a:fillRect/>
          </a:stretch>
        </p:blipFill>
        <p:spPr>
          <a:xfrm>
            <a:off x="78699" y="671819"/>
            <a:ext cx="5457825" cy="3944428"/>
          </a:xfrm>
          <a:prstGeom prst="rect">
            <a:avLst/>
          </a:prstGeom>
        </p:spPr>
      </p:pic>
      <p:pic>
        <p:nvPicPr>
          <p:cNvPr id="4" name="Picture 3">
            <a:extLst>
              <a:ext uri="{FF2B5EF4-FFF2-40B4-BE49-F238E27FC236}">
                <a16:creationId xmlns:a16="http://schemas.microsoft.com/office/drawing/2014/main" id="{3BAA65AF-0285-4C50-AF65-81650BC5233E}"/>
              </a:ext>
            </a:extLst>
          </p:cNvPr>
          <p:cNvPicPr>
            <a:picLocks noChangeAspect="1"/>
          </p:cNvPicPr>
          <p:nvPr/>
        </p:nvPicPr>
        <p:blipFill>
          <a:blip r:embed="rId4"/>
          <a:stretch>
            <a:fillRect/>
          </a:stretch>
        </p:blipFill>
        <p:spPr>
          <a:xfrm>
            <a:off x="288692" y="4616247"/>
            <a:ext cx="5457824" cy="2161564"/>
          </a:xfrm>
          <a:prstGeom prst="rect">
            <a:avLst/>
          </a:prstGeom>
        </p:spPr>
      </p:pic>
      <p:sp>
        <p:nvSpPr>
          <p:cNvPr id="3" name="Oval 2">
            <a:extLst>
              <a:ext uri="{FF2B5EF4-FFF2-40B4-BE49-F238E27FC236}">
                <a16:creationId xmlns:a16="http://schemas.microsoft.com/office/drawing/2014/main" id="{0EEEBC1C-3A2F-497D-B68C-DF148382E145}"/>
              </a:ext>
            </a:extLst>
          </p:cNvPr>
          <p:cNvSpPr/>
          <p:nvPr/>
        </p:nvSpPr>
        <p:spPr>
          <a:xfrm>
            <a:off x="1219200" y="3352799"/>
            <a:ext cx="5105399" cy="16056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9A2044D-28B0-4628-B81D-C1E716D2E3FA}"/>
              </a:ext>
            </a:extLst>
          </p:cNvPr>
          <p:cNvCxnSpPr>
            <a:cxnSpLocks/>
          </p:cNvCxnSpPr>
          <p:nvPr/>
        </p:nvCxnSpPr>
        <p:spPr>
          <a:xfrm>
            <a:off x="2362200" y="4800600"/>
            <a:ext cx="408499" cy="304800"/>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9398F503-2D52-4406-ABB7-193A1D754C81}"/>
              </a:ext>
            </a:extLst>
          </p:cNvPr>
          <p:cNvPicPr>
            <a:picLocks noChangeAspect="1"/>
          </p:cNvPicPr>
          <p:nvPr/>
        </p:nvPicPr>
        <p:blipFill>
          <a:blip r:embed="rId5"/>
          <a:stretch>
            <a:fillRect/>
          </a:stretch>
        </p:blipFill>
        <p:spPr>
          <a:xfrm>
            <a:off x="5536524" y="4274072"/>
            <a:ext cx="3565689" cy="976856"/>
          </a:xfrm>
          <a:prstGeom prst="rect">
            <a:avLst/>
          </a:prstGeom>
        </p:spPr>
      </p:pic>
    </p:spTree>
    <p:extLst>
      <p:ext uri="{BB962C8B-B14F-4D97-AF65-F5344CB8AC3E}">
        <p14:creationId xmlns:p14="http://schemas.microsoft.com/office/powerpoint/2010/main" val="32632811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8E97A02-06C5-42E6-B30D-4C3750B50F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62800" y="6030566"/>
            <a:ext cx="1803862" cy="552796"/>
          </a:xfrm>
          <a:prstGeom prst="rect">
            <a:avLst/>
          </a:prstGeom>
        </p:spPr>
      </p:pic>
      <p:sp>
        <p:nvSpPr>
          <p:cNvPr id="7" name="Title 1">
            <a:extLst>
              <a:ext uri="{FF2B5EF4-FFF2-40B4-BE49-F238E27FC236}">
                <a16:creationId xmlns:a16="http://schemas.microsoft.com/office/drawing/2014/main" id="{E152420D-0FD9-4FDC-B137-4C8981B26417}"/>
              </a:ext>
            </a:extLst>
          </p:cNvPr>
          <p:cNvSpPr txBox="1">
            <a:spLocks/>
          </p:cNvSpPr>
          <p:nvPr/>
        </p:nvSpPr>
        <p:spPr>
          <a:xfrm>
            <a:off x="103238" y="147484"/>
            <a:ext cx="7364361" cy="9193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u="sng" dirty="0">
                <a:ln w="19050">
                  <a:solidFill>
                    <a:schemeClr val="accent1"/>
                  </a:solidFill>
                  <a:prstDash val="solid"/>
                </a:ln>
                <a:solidFill>
                  <a:srgbClr val="FFFFFF"/>
                </a:solidFill>
                <a:effectLst>
                  <a:outerShdw blurRad="38100" dist="32000" dir="5400000" algn="tl">
                    <a:srgbClr val="000000">
                      <a:alpha val="30000"/>
                    </a:srgbClr>
                  </a:outerShdw>
                </a:effectLst>
              </a:rPr>
              <a:t>Verify ACA Applicable Large Employer Report</a:t>
            </a:r>
          </a:p>
        </p:txBody>
      </p:sp>
      <p:sp>
        <p:nvSpPr>
          <p:cNvPr id="8" name="TextBox 7">
            <a:extLst>
              <a:ext uri="{FF2B5EF4-FFF2-40B4-BE49-F238E27FC236}">
                <a16:creationId xmlns:a16="http://schemas.microsoft.com/office/drawing/2014/main" id="{7AF9E7ED-A8F4-4D13-B9BD-EC2B43C6B754}"/>
              </a:ext>
            </a:extLst>
          </p:cNvPr>
          <p:cNvSpPr txBox="1"/>
          <p:nvPr/>
        </p:nvSpPr>
        <p:spPr>
          <a:xfrm>
            <a:off x="103238" y="2362200"/>
            <a:ext cx="6526162" cy="3539430"/>
          </a:xfrm>
          <a:prstGeom prst="rect">
            <a:avLst/>
          </a:prstGeom>
          <a:noFill/>
        </p:spPr>
        <p:txBody>
          <a:bodyPr wrap="square" rtlCol="0">
            <a:spAutoFit/>
          </a:bodyPr>
          <a:lstStyle/>
          <a:p>
            <a:r>
              <a:rPr lang="en-US" sz="3200" dirty="0"/>
              <a:t>If you’ve upgraded from a prior version to Sage 100 </a:t>
            </a:r>
            <a:r>
              <a:rPr lang="en-US" sz="3200" dirty="0" err="1"/>
              <a:t>Payoll</a:t>
            </a:r>
            <a:r>
              <a:rPr lang="en-US" sz="3200" dirty="0"/>
              <a:t> 2.x there have been reports that the ACA report seemed inaccurate for months prior to upgrade. You should print and review prior to year end. Sage is aware and the issue is pending.</a:t>
            </a:r>
          </a:p>
        </p:txBody>
      </p:sp>
      <p:sp>
        <p:nvSpPr>
          <p:cNvPr id="9" name="TextBox 8">
            <a:extLst>
              <a:ext uri="{FF2B5EF4-FFF2-40B4-BE49-F238E27FC236}">
                <a16:creationId xmlns:a16="http://schemas.microsoft.com/office/drawing/2014/main" id="{D151888D-DE6D-42F2-B650-B898ECDA2D24}"/>
              </a:ext>
            </a:extLst>
          </p:cNvPr>
          <p:cNvSpPr txBox="1"/>
          <p:nvPr/>
        </p:nvSpPr>
        <p:spPr>
          <a:xfrm>
            <a:off x="115528" y="1524000"/>
            <a:ext cx="5943600" cy="707886"/>
          </a:xfrm>
          <a:prstGeom prst="rect">
            <a:avLst/>
          </a:prstGeom>
          <a:noFill/>
        </p:spPr>
        <p:txBody>
          <a:bodyPr wrap="square" rtlCol="0">
            <a:spAutoFit/>
          </a:bodyPr>
          <a:lstStyle/>
          <a:p>
            <a:pPr algn="ctr"/>
            <a:r>
              <a:rPr lang="en-US" sz="4000" b="1" dirty="0">
                <a:solidFill>
                  <a:srgbClr val="FF0000"/>
                </a:solidFill>
              </a:rPr>
              <a:t>***Year End Note***</a:t>
            </a:r>
          </a:p>
        </p:txBody>
      </p:sp>
    </p:spTree>
    <p:extLst>
      <p:ext uri="{BB962C8B-B14F-4D97-AF65-F5344CB8AC3E}">
        <p14:creationId xmlns:p14="http://schemas.microsoft.com/office/powerpoint/2010/main" val="274432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7640" y="45720"/>
            <a:ext cx="8839200" cy="862584"/>
          </a:xfrm>
        </p:spPr>
        <p:txBody>
          <a:bodyPr>
            <a:normAutofit/>
          </a:bodyPr>
          <a:lstStyle/>
          <a:p>
            <a:pPr algn="l"/>
            <a:r>
              <a:rPr lang="en-US" dirty="0">
                <a:ln w="19050">
                  <a:solidFill>
                    <a:srgbClr val="4597CB"/>
                  </a:solidFill>
                  <a:prstDash val="solid"/>
                </a:ln>
                <a:solidFill>
                  <a:srgbClr val="FFFFFF"/>
                </a:solidFill>
                <a:effectLst>
                  <a:outerShdw blurRad="38100" dist="32000" dir="5400000" algn="tl">
                    <a:srgbClr val="000000">
                      <a:alpha val="30000"/>
                    </a:srgbClr>
                  </a:outerShdw>
                </a:effectLst>
              </a:rPr>
              <a:t>Understanding your options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464" y="6035883"/>
            <a:ext cx="1803066" cy="552142"/>
          </a:xfrm>
          <a:prstGeom prst="rect">
            <a:avLst/>
          </a:prstGeom>
        </p:spPr>
      </p:pic>
      <p:sp>
        <p:nvSpPr>
          <p:cNvPr id="8" name="TextBox 7"/>
          <p:cNvSpPr txBox="1"/>
          <p:nvPr/>
        </p:nvSpPr>
        <p:spPr>
          <a:xfrm>
            <a:off x="152400" y="932688"/>
            <a:ext cx="6324600" cy="1877437"/>
          </a:xfrm>
          <a:prstGeom prst="rect">
            <a:avLst/>
          </a:prstGeom>
          <a:noFill/>
        </p:spPr>
        <p:txBody>
          <a:bodyPr wrap="square" rtlCol="0">
            <a:spAutoFit/>
          </a:bodyPr>
          <a:lstStyle/>
          <a:p>
            <a:pPr marL="285750" indent="-285750">
              <a:buFont typeface="Arial" panose="020B0604020202020204" pitchFamily="34" charset="0"/>
              <a:buChar char="•"/>
            </a:pPr>
            <a:r>
              <a:rPr lang="en-US" sz="2000" dirty="0"/>
              <a:t>Review your history saving options in each module before performing close</a:t>
            </a:r>
          </a:p>
          <a:p>
            <a:pPr marL="285750" indent="-285750">
              <a:buFont typeface="Arial" panose="020B0604020202020204" pitchFamily="34" charset="0"/>
              <a:buChar char="•"/>
            </a:pPr>
            <a:r>
              <a:rPr lang="en-US" sz="2000" dirty="0"/>
              <a:t>These options will drive what data is purged during the year end close process by module</a:t>
            </a:r>
          </a:p>
          <a:p>
            <a:pPr marL="285750" indent="-285750">
              <a:buFontTx/>
              <a:buChar char="-"/>
            </a:pPr>
            <a:endParaRPr lang="en-US" dirty="0"/>
          </a:p>
          <a:p>
            <a:pPr marL="285750" indent="-285750">
              <a:buFontTx/>
              <a:buChar char="-"/>
            </a:pPr>
            <a:endParaRPr lang="en-US" dirty="0"/>
          </a:p>
        </p:txBody>
      </p:sp>
      <p:pic>
        <p:nvPicPr>
          <p:cNvPr id="3" name="Picture 2"/>
          <p:cNvPicPr>
            <a:picLocks noChangeAspect="1"/>
          </p:cNvPicPr>
          <p:nvPr/>
        </p:nvPicPr>
        <p:blipFill>
          <a:blip r:embed="rId3"/>
          <a:stretch>
            <a:fillRect/>
          </a:stretch>
        </p:blipFill>
        <p:spPr>
          <a:xfrm>
            <a:off x="271272" y="2362354"/>
            <a:ext cx="6362700" cy="4067175"/>
          </a:xfrm>
          <a:prstGeom prst="rect">
            <a:avLst/>
          </a:prstGeom>
        </p:spPr>
      </p:pic>
    </p:spTree>
    <p:extLst>
      <p:ext uri="{BB962C8B-B14F-4D97-AF65-F5344CB8AC3E}">
        <p14:creationId xmlns:p14="http://schemas.microsoft.com/office/powerpoint/2010/main" val="3919527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18872"/>
            <a:ext cx="7214532"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ACA Employee Maintenance</a:t>
            </a:r>
          </a:p>
        </p:txBody>
      </p:sp>
      <p:sp>
        <p:nvSpPr>
          <p:cNvPr id="3" name="Content Placeholder 2"/>
          <p:cNvSpPr>
            <a:spLocks noGrp="1"/>
          </p:cNvSpPr>
          <p:nvPr>
            <p:ph idx="1"/>
          </p:nvPr>
        </p:nvSpPr>
        <p:spPr>
          <a:xfrm>
            <a:off x="489204" y="1066800"/>
            <a:ext cx="6324600" cy="5486400"/>
          </a:xfrm>
        </p:spPr>
        <p:txBody>
          <a:bodyPr>
            <a:normAutofit/>
          </a:bodyPr>
          <a:lstStyle/>
          <a:p>
            <a:endParaRPr lang="en-US" b="1" dirty="0">
              <a:solidFill>
                <a:srgbClr val="FF0000"/>
              </a:solidFill>
            </a:endParaRPr>
          </a:p>
          <a:p>
            <a:endParaRPr lang="en-US" dirty="0">
              <a:solidFill>
                <a:srgbClr val="333E48"/>
              </a:solidFill>
            </a:endParaRPr>
          </a:p>
        </p:txBody>
      </p:sp>
      <p:pic>
        <p:nvPicPr>
          <p:cNvPr id="4" name="Picture 3"/>
          <p:cNvPicPr>
            <a:picLocks noChangeAspect="1"/>
          </p:cNvPicPr>
          <p:nvPr/>
        </p:nvPicPr>
        <p:blipFill>
          <a:blip r:embed="rId2"/>
          <a:stretch>
            <a:fillRect/>
          </a:stretch>
        </p:blipFill>
        <p:spPr>
          <a:xfrm>
            <a:off x="235077" y="1285670"/>
            <a:ext cx="6638925" cy="1609725"/>
          </a:xfrm>
          <a:prstGeom prst="rect">
            <a:avLst/>
          </a:prstGeom>
        </p:spPr>
      </p:pic>
      <p:pic>
        <p:nvPicPr>
          <p:cNvPr id="8" name="Picture 7"/>
          <p:cNvPicPr>
            <a:picLocks noChangeAspect="1"/>
          </p:cNvPicPr>
          <p:nvPr/>
        </p:nvPicPr>
        <p:blipFill>
          <a:blip r:embed="rId3"/>
          <a:stretch>
            <a:fillRect/>
          </a:stretch>
        </p:blipFill>
        <p:spPr>
          <a:xfrm>
            <a:off x="3209899" y="2090532"/>
            <a:ext cx="5791200" cy="4057650"/>
          </a:xfrm>
          <a:prstGeom prst="rect">
            <a:avLst/>
          </a:prstGeom>
        </p:spPr>
      </p:pic>
      <p:sp>
        <p:nvSpPr>
          <p:cNvPr id="9" name="Oval 8"/>
          <p:cNvSpPr/>
          <p:nvPr/>
        </p:nvSpPr>
        <p:spPr>
          <a:xfrm>
            <a:off x="5638800" y="1533113"/>
            <a:ext cx="1066800" cy="40736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172200" y="1940483"/>
            <a:ext cx="0" cy="42171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20790" y="3657600"/>
            <a:ext cx="1780309" cy="1477328"/>
          </a:xfrm>
          <a:prstGeom prst="rect">
            <a:avLst/>
          </a:prstGeom>
          <a:solidFill>
            <a:schemeClr val="accent2">
              <a:lumMod val="60000"/>
              <a:lumOff val="40000"/>
            </a:schemeClr>
          </a:solidFill>
          <a:ln w="34925">
            <a:solidFill>
              <a:schemeClr val="tx2">
                <a:lumMod val="75000"/>
              </a:schemeClr>
            </a:solidFill>
          </a:ln>
        </p:spPr>
        <p:txBody>
          <a:bodyPr wrap="square" rtlCol="0">
            <a:spAutoFit/>
          </a:bodyPr>
          <a:lstStyle/>
          <a:p>
            <a:r>
              <a:rPr lang="en-US" dirty="0"/>
              <a:t>Section 4980H Safe Harbor:</a:t>
            </a:r>
          </a:p>
          <a:p>
            <a:r>
              <a:rPr lang="en-US" dirty="0"/>
              <a:t>Select applicable code from the drop down list</a:t>
            </a:r>
          </a:p>
        </p:txBody>
      </p:sp>
      <p:cxnSp>
        <p:nvCxnSpPr>
          <p:cNvPr id="13" name="Straight Arrow Connector 12"/>
          <p:cNvCxnSpPr/>
          <p:nvPr/>
        </p:nvCxnSpPr>
        <p:spPr>
          <a:xfrm flipH="1" flipV="1">
            <a:off x="6813804" y="3419634"/>
            <a:ext cx="400728" cy="49802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6307" y="2872854"/>
            <a:ext cx="1780309" cy="1754326"/>
          </a:xfrm>
          <a:prstGeom prst="rect">
            <a:avLst/>
          </a:prstGeom>
          <a:solidFill>
            <a:schemeClr val="accent3">
              <a:lumMod val="60000"/>
              <a:lumOff val="40000"/>
            </a:schemeClr>
          </a:solidFill>
          <a:ln w="34925">
            <a:solidFill>
              <a:schemeClr val="tx2">
                <a:lumMod val="75000"/>
              </a:schemeClr>
            </a:solidFill>
          </a:ln>
        </p:spPr>
        <p:txBody>
          <a:bodyPr wrap="square" rtlCol="0">
            <a:spAutoFit/>
          </a:bodyPr>
          <a:lstStyle/>
          <a:p>
            <a:r>
              <a:rPr lang="en-US" dirty="0"/>
              <a:t>Offer of Coverage Lookup box for codes that populate on the 1095-C</a:t>
            </a:r>
          </a:p>
        </p:txBody>
      </p:sp>
      <p:sp>
        <p:nvSpPr>
          <p:cNvPr id="18" name="TextBox 17"/>
          <p:cNvSpPr txBox="1"/>
          <p:nvPr/>
        </p:nvSpPr>
        <p:spPr>
          <a:xfrm>
            <a:off x="2437012" y="4186747"/>
            <a:ext cx="2936297" cy="2585323"/>
          </a:xfrm>
          <a:prstGeom prst="rect">
            <a:avLst/>
          </a:prstGeom>
          <a:solidFill>
            <a:schemeClr val="accent4">
              <a:lumMod val="60000"/>
              <a:lumOff val="40000"/>
            </a:schemeClr>
          </a:solidFill>
          <a:ln w="38100">
            <a:solidFill>
              <a:schemeClr val="tx2">
                <a:lumMod val="75000"/>
              </a:schemeClr>
            </a:solidFill>
          </a:ln>
        </p:spPr>
        <p:txBody>
          <a:bodyPr wrap="square" rtlCol="0">
            <a:spAutoFit/>
          </a:bodyPr>
          <a:lstStyle/>
          <a:p>
            <a:r>
              <a:rPr lang="en-US" sz="1600" dirty="0"/>
              <a:t>Employee Share of Lowest Cost: The employee's share of the lowest-cost monthly premium for </a:t>
            </a:r>
            <a:r>
              <a:rPr lang="en-US" sz="1600" i="1" u="sng" dirty="0"/>
              <a:t>self-only minimum essential coverage</a:t>
            </a:r>
            <a:r>
              <a:rPr lang="en-US" sz="1600" dirty="0"/>
              <a:t> providing minimum value that is offered to the employee. If the employee is </a:t>
            </a:r>
            <a:r>
              <a:rPr lang="en-US" sz="1600" u="sng" dirty="0"/>
              <a:t>not required</a:t>
            </a:r>
            <a:r>
              <a:rPr lang="en-US" sz="1600" dirty="0"/>
              <a:t> to contribute toward the premium, enter 0.00</a:t>
            </a:r>
          </a:p>
          <a:p>
            <a:endParaRPr lang="en-US" dirty="0"/>
          </a:p>
        </p:txBody>
      </p:sp>
      <p:cxnSp>
        <p:nvCxnSpPr>
          <p:cNvPr id="19" name="Straight Arrow Connector 18"/>
          <p:cNvCxnSpPr/>
          <p:nvPr/>
        </p:nvCxnSpPr>
        <p:spPr>
          <a:xfrm>
            <a:off x="2331601" y="3276600"/>
            <a:ext cx="1545906"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66745" y="4518112"/>
            <a:ext cx="991948" cy="10906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168" y="6211326"/>
            <a:ext cx="1803066" cy="552142"/>
          </a:xfrm>
          <a:prstGeom prst="rect">
            <a:avLst/>
          </a:prstGeom>
        </p:spPr>
      </p:pic>
    </p:spTree>
    <p:extLst>
      <p:ext uri="{BB962C8B-B14F-4D97-AF65-F5344CB8AC3E}">
        <p14:creationId xmlns:p14="http://schemas.microsoft.com/office/powerpoint/2010/main" val="2011518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34954"/>
            <a:ext cx="7315200"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ACA Employee Maintenance</a:t>
            </a:r>
          </a:p>
        </p:txBody>
      </p:sp>
      <p:pic>
        <p:nvPicPr>
          <p:cNvPr id="4" name="Content Placeholder 3"/>
          <p:cNvPicPr>
            <a:picLocks noGrp="1" noChangeAspect="1"/>
          </p:cNvPicPr>
          <p:nvPr>
            <p:ph idx="1"/>
          </p:nvPr>
        </p:nvPicPr>
        <p:blipFill>
          <a:blip r:embed="rId2"/>
          <a:stretch>
            <a:fillRect/>
          </a:stretch>
        </p:blipFill>
        <p:spPr>
          <a:xfrm>
            <a:off x="11185" y="990600"/>
            <a:ext cx="6324600" cy="4307514"/>
          </a:xfrm>
          <a:prstGeom prst="rect">
            <a:avLst/>
          </a:prstGeom>
        </p:spPr>
      </p:pic>
      <p:sp>
        <p:nvSpPr>
          <p:cNvPr id="9" name="Oval 8"/>
          <p:cNvSpPr/>
          <p:nvPr/>
        </p:nvSpPr>
        <p:spPr>
          <a:xfrm>
            <a:off x="5029199" y="1524000"/>
            <a:ext cx="1306585" cy="381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886200" y="3352800"/>
            <a:ext cx="1600200" cy="457200"/>
          </a:xfrm>
          <a:prstGeom prst="rect">
            <a:avLst/>
          </a:prstGeom>
          <a:no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28600" y="3352800"/>
            <a:ext cx="2895600" cy="228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3124200" y="1752600"/>
            <a:ext cx="1904999" cy="1600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50294" y="1905000"/>
            <a:ext cx="13062" cy="25235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346970" y="1009089"/>
            <a:ext cx="2925482" cy="2031325"/>
          </a:xfrm>
          <a:prstGeom prst="rect">
            <a:avLst/>
          </a:prstGeom>
          <a:solidFill>
            <a:srgbClr val="FFCCFF"/>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Click “Provided Self Insured Coverage” if the employee enrolled in employer-sponsored self-insured health coverage offered by your company during any part of the calendar year</a:t>
            </a:r>
          </a:p>
        </p:txBody>
      </p:sp>
      <p:pic>
        <p:nvPicPr>
          <p:cNvPr id="21" name="Picture 20"/>
          <p:cNvPicPr>
            <a:picLocks noChangeAspect="1"/>
          </p:cNvPicPr>
          <p:nvPr/>
        </p:nvPicPr>
        <p:blipFill>
          <a:blip r:embed="rId3"/>
          <a:stretch>
            <a:fillRect/>
          </a:stretch>
        </p:blipFill>
        <p:spPr>
          <a:xfrm>
            <a:off x="11185" y="4428589"/>
            <a:ext cx="9144000" cy="1455761"/>
          </a:xfrm>
          <a:prstGeom prst="rect">
            <a:avLst/>
          </a:prstGeom>
        </p:spPr>
      </p:pic>
      <p:sp>
        <p:nvSpPr>
          <p:cNvPr id="24" name="Rectangle 23"/>
          <p:cNvSpPr/>
          <p:nvPr/>
        </p:nvSpPr>
        <p:spPr>
          <a:xfrm>
            <a:off x="2167361" y="4250559"/>
            <a:ext cx="3122386" cy="1015663"/>
          </a:xfrm>
          <a:prstGeom prst="rect">
            <a:avLst/>
          </a:prstGeom>
          <a:solidFill>
            <a:srgbClr val="66FFFF"/>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b="1" dirty="0"/>
              <a:t>Covered All Months</a:t>
            </a:r>
            <a:r>
              <a:rPr lang="en-US" sz="1200" dirty="0"/>
              <a:t> - select this check box if the individual was covered </a:t>
            </a:r>
            <a:r>
              <a:rPr lang="en-US" sz="1200" i="1" u="sng" dirty="0"/>
              <a:t>for at least one day in every month of the year</a:t>
            </a:r>
            <a:r>
              <a:rPr lang="en-US" sz="1200" dirty="0"/>
              <a:t>. Clear this check box if the individual was not covered for at least one day in every month</a:t>
            </a:r>
          </a:p>
        </p:txBody>
      </p:sp>
      <p:sp>
        <p:nvSpPr>
          <p:cNvPr id="25" name="Rectangle 24"/>
          <p:cNvSpPr/>
          <p:nvPr/>
        </p:nvSpPr>
        <p:spPr>
          <a:xfrm>
            <a:off x="228600" y="5922381"/>
            <a:ext cx="6518730" cy="923330"/>
          </a:xfrm>
          <a:prstGeom prst="rect">
            <a:avLst/>
          </a:prstGeom>
          <a:solidFill>
            <a:srgbClr val="FFFF66"/>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Enter the </a:t>
            </a:r>
            <a:r>
              <a:rPr lang="en-US" b="1" dirty="0"/>
              <a:t>Full Name, Social Security #, Date of Birth</a:t>
            </a:r>
            <a:r>
              <a:rPr lang="en-US" dirty="0"/>
              <a:t> and select applicable calendar months that </a:t>
            </a:r>
            <a:r>
              <a:rPr lang="en-US" b="1" u="sng" dirty="0"/>
              <a:t>each</a:t>
            </a:r>
            <a:r>
              <a:rPr lang="en-US" dirty="0"/>
              <a:t> individual was covered </a:t>
            </a:r>
            <a:r>
              <a:rPr lang="en-US" i="1" dirty="0"/>
              <a:t>(Including the employee)</a:t>
            </a:r>
            <a:endParaRPr lang="en-US" dirty="0"/>
          </a:p>
        </p:txBody>
      </p:sp>
      <p:sp>
        <p:nvSpPr>
          <p:cNvPr id="26" name="Rectangle 25"/>
          <p:cNvSpPr/>
          <p:nvPr/>
        </p:nvSpPr>
        <p:spPr>
          <a:xfrm>
            <a:off x="6094766" y="3027821"/>
            <a:ext cx="3049234" cy="2308324"/>
          </a:xfrm>
          <a:prstGeom prst="rect">
            <a:avLst/>
          </a:prstGeom>
          <a:solidFill>
            <a:srgbClr val="CC99FF"/>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b="1" dirty="0"/>
              <a:t>Months</a:t>
            </a:r>
            <a:r>
              <a:rPr lang="en-US" sz="1600" dirty="0"/>
              <a:t> If the individual was not covered for at least one day in every month of the year, </a:t>
            </a:r>
            <a:r>
              <a:rPr lang="en-US" sz="1600" b="1" dirty="0"/>
              <a:t>select the check box</a:t>
            </a:r>
            <a:r>
              <a:rPr lang="en-US" sz="1600" dirty="0"/>
              <a:t> </a:t>
            </a:r>
            <a:r>
              <a:rPr lang="en-US" sz="1600" u="sng" dirty="0"/>
              <a:t>for each applicable month</a:t>
            </a:r>
            <a:r>
              <a:rPr lang="en-US" sz="1600" dirty="0"/>
              <a:t> in which he or she </a:t>
            </a:r>
            <a:r>
              <a:rPr lang="en-US" sz="1600" b="1" dirty="0"/>
              <a:t>was covered.</a:t>
            </a:r>
            <a:r>
              <a:rPr lang="en-US" sz="1600" dirty="0"/>
              <a:t> </a:t>
            </a:r>
            <a:r>
              <a:rPr lang="en-US" sz="1600" b="1" dirty="0"/>
              <a:t>Clear the check box</a:t>
            </a:r>
            <a:r>
              <a:rPr lang="en-US" sz="1600" dirty="0"/>
              <a:t> for </a:t>
            </a:r>
            <a:r>
              <a:rPr lang="en-US" sz="1600" u="sng" dirty="0"/>
              <a:t>any month</a:t>
            </a:r>
            <a:r>
              <a:rPr lang="en-US" sz="1600" dirty="0"/>
              <a:t> for which the individual was </a:t>
            </a:r>
            <a:r>
              <a:rPr lang="en-US" sz="1600" b="1" u="sng" dirty="0"/>
              <a:t>not covered</a:t>
            </a:r>
            <a:r>
              <a:rPr lang="en-US" sz="1600" dirty="0"/>
              <a:t> at least one day in that month.</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6062380"/>
            <a:ext cx="1803066" cy="552142"/>
          </a:xfrm>
          <a:prstGeom prst="rect">
            <a:avLst/>
          </a:prstGeom>
        </p:spPr>
      </p:pic>
    </p:spTree>
    <p:extLst>
      <p:ext uri="{BB962C8B-B14F-4D97-AF65-F5344CB8AC3E}">
        <p14:creationId xmlns:p14="http://schemas.microsoft.com/office/powerpoint/2010/main" val="20773534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6868" y="113429"/>
            <a:ext cx="6726936"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How to Generate 1094/1095</a:t>
            </a:r>
          </a:p>
        </p:txBody>
      </p:sp>
      <p:sp>
        <p:nvSpPr>
          <p:cNvPr id="3" name="Content Placeholder 2"/>
          <p:cNvSpPr>
            <a:spLocks noGrp="1"/>
          </p:cNvSpPr>
          <p:nvPr>
            <p:ph idx="1"/>
          </p:nvPr>
        </p:nvSpPr>
        <p:spPr>
          <a:xfrm>
            <a:off x="489204" y="1066800"/>
            <a:ext cx="6324600" cy="5486400"/>
          </a:xfrm>
        </p:spPr>
        <p:txBody>
          <a:bodyPr>
            <a:normAutofit/>
          </a:bodyPr>
          <a:lstStyle/>
          <a:p>
            <a:endParaRPr lang="en-US" b="1" dirty="0">
              <a:solidFill>
                <a:srgbClr val="FF0000"/>
              </a:solidFill>
            </a:endParaRPr>
          </a:p>
          <a:p>
            <a:endParaRPr lang="en-US" dirty="0">
              <a:solidFill>
                <a:srgbClr val="333E48"/>
              </a:solidFill>
            </a:endParaRPr>
          </a:p>
        </p:txBody>
      </p:sp>
      <p:pic>
        <p:nvPicPr>
          <p:cNvPr id="8" name="Picture 7"/>
          <p:cNvPicPr>
            <a:picLocks noChangeAspect="1"/>
          </p:cNvPicPr>
          <p:nvPr/>
        </p:nvPicPr>
        <p:blipFill>
          <a:blip r:embed="rId2"/>
          <a:stretch>
            <a:fillRect/>
          </a:stretch>
        </p:blipFill>
        <p:spPr>
          <a:xfrm>
            <a:off x="201930" y="1228725"/>
            <a:ext cx="7372350" cy="4867275"/>
          </a:xfrm>
          <a:prstGeom prst="rect">
            <a:avLst/>
          </a:prstGeom>
        </p:spPr>
      </p:pic>
      <p:sp>
        <p:nvSpPr>
          <p:cNvPr id="9" name="Oval 8"/>
          <p:cNvSpPr/>
          <p:nvPr/>
        </p:nvSpPr>
        <p:spPr>
          <a:xfrm>
            <a:off x="368808" y="1942229"/>
            <a:ext cx="2298192" cy="53835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123547" y="1639669"/>
            <a:ext cx="5613399" cy="646331"/>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wrap="square">
            <a:spAutoFit/>
          </a:bodyPr>
          <a:lstStyle/>
          <a:p>
            <a:pPr algn="ctr"/>
            <a:r>
              <a:rPr lang="en-US" dirty="0">
                <a:sym typeface="Wingdings" panose="05000000000000000000" pitchFamily="2" charset="2"/>
              </a:rPr>
              <a:t>Can be printed to plain paper, no pre-printed form is required</a:t>
            </a:r>
            <a:endParaRPr lang="en-US" dirty="0"/>
          </a:p>
        </p:txBody>
      </p:sp>
      <p:sp>
        <p:nvSpPr>
          <p:cNvPr id="11" name="Rectangle 10"/>
          <p:cNvSpPr/>
          <p:nvPr/>
        </p:nvSpPr>
        <p:spPr>
          <a:xfrm>
            <a:off x="1358246" y="5581471"/>
            <a:ext cx="4572000" cy="1200329"/>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spAutoFit/>
          </a:bodyPr>
          <a:lstStyle/>
          <a:p>
            <a:r>
              <a:rPr lang="en-US" dirty="0">
                <a:sym typeface="Wingdings" panose="05000000000000000000" pitchFamily="2" charset="2"/>
              </a:rPr>
              <a:t>**Note: </a:t>
            </a:r>
            <a:r>
              <a:rPr lang="en-US" i="1" dirty="0"/>
              <a:t>A 1095 form will be generated for all employees who have information entered in the ACA Employee Maintenance &gt; Monthly Detail and/or Covered Individuals screens </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996" y="6200929"/>
            <a:ext cx="1803066" cy="552142"/>
          </a:xfrm>
          <a:prstGeom prst="rect">
            <a:avLst/>
          </a:prstGeom>
        </p:spPr>
      </p:pic>
    </p:spTree>
    <p:extLst>
      <p:ext uri="{BB962C8B-B14F-4D97-AF65-F5344CB8AC3E}">
        <p14:creationId xmlns:p14="http://schemas.microsoft.com/office/powerpoint/2010/main" val="9343312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8872" y="0"/>
            <a:ext cx="7129272" cy="1219200"/>
          </a:xfrm>
        </p:spPr>
        <p:txBody>
          <a:bodyPr>
            <a:normAutofit fontScale="90000"/>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Reporting Health Care Coverage on W2</a:t>
            </a:r>
          </a:p>
        </p:txBody>
      </p:sp>
      <p:sp>
        <p:nvSpPr>
          <p:cNvPr id="3" name="Content Placeholder 2"/>
          <p:cNvSpPr>
            <a:spLocks noGrp="1"/>
          </p:cNvSpPr>
          <p:nvPr>
            <p:ph idx="1"/>
          </p:nvPr>
        </p:nvSpPr>
        <p:spPr>
          <a:xfrm>
            <a:off x="489204" y="1066800"/>
            <a:ext cx="6324600" cy="5486400"/>
          </a:xfrm>
        </p:spPr>
        <p:txBody>
          <a:bodyPr>
            <a:normAutofit/>
          </a:bodyPr>
          <a:lstStyle/>
          <a:p>
            <a:endParaRPr lang="en-US" b="1" dirty="0">
              <a:solidFill>
                <a:srgbClr val="FF0000"/>
              </a:solidFill>
            </a:endParaRPr>
          </a:p>
          <a:p>
            <a:endParaRPr lang="en-US" dirty="0">
              <a:solidFill>
                <a:srgbClr val="333E48"/>
              </a:solidFill>
            </a:endParaRPr>
          </a:p>
        </p:txBody>
      </p:sp>
      <p:sp>
        <p:nvSpPr>
          <p:cNvPr id="4" name="TextBox 3"/>
          <p:cNvSpPr txBox="1"/>
          <p:nvPr/>
        </p:nvSpPr>
        <p:spPr>
          <a:xfrm>
            <a:off x="228600" y="1219200"/>
            <a:ext cx="6400800" cy="5262979"/>
          </a:xfrm>
          <a:prstGeom prst="rect">
            <a:avLst/>
          </a:prstGeom>
          <a:noFill/>
        </p:spPr>
        <p:txBody>
          <a:bodyPr wrap="square" rtlCol="0">
            <a:spAutoFit/>
          </a:bodyPr>
          <a:lstStyle/>
          <a:p>
            <a:r>
              <a:rPr lang="en-US" sz="2400" dirty="0"/>
              <a:t>How to create an Employer Contribution deduction:</a:t>
            </a:r>
          </a:p>
          <a:p>
            <a:pPr lvl="1"/>
            <a:r>
              <a:rPr lang="en-US" sz="2400" dirty="0"/>
              <a:t>Payroll </a:t>
            </a:r>
            <a:r>
              <a:rPr lang="en-US" sz="2400" dirty="0">
                <a:sym typeface="Wingdings" panose="05000000000000000000" pitchFamily="2" charset="2"/>
              </a:rPr>
              <a:t> Setup  Deduction code maintenance &amp; </a:t>
            </a:r>
            <a:r>
              <a:rPr lang="en-US" sz="2400" dirty="0"/>
              <a:t>Create a </a:t>
            </a:r>
            <a:r>
              <a:rPr lang="en-US" sz="2400" b="1" dirty="0"/>
              <a:t>new deduction code</a:t>
            </a:r>
            <a:r>
              <a:rPr lang="en-US" sz="2400" dirty="0"/>
              <a:t> </a:t>
            </a:r>
          </a:p>
          <a:p>
            <a:pPr lvl="1"/>
            <a:endParaRPr lang="en-US" sz="2400" dirty="0"/>
          </a:p>
          <a:p>
            <a:pPr lvl="1"/>
            <a:r>
              <a:rPr lang="en-US" sz="2400" dirty="0"/>
              <a:t>From the </a:t>
            </a:r>
            <a:r>
              <a:rPr lang="en-US" sz="2400" b="1" dirty="0"/>
              <a:t>Deduction Type</a:t>
            </a:r>
            <a:r>
              <a:rPr lang="en-US" sz="2400" dirty="0"/>
              <a:t> drop-down menu,     select </a:t>
            </a:r>
            <a:r>
              <a:rPr lang="en-US" sz="2400" b="1" dirty="0"/>
              <a:t>Employer Contribution</a:t>
            </a:r>
            <a:r>
              <a:rPr lang="en-US" sz="2400" dirty="0"/>
              <a:t> </a:t>
            </a:r>
          </a:p>
          <a:p>
            <a:pPr lvl="1"/>
            <a:endParaRPr lang="en-US" sz="2400" dirty="0"/>
          </a:p>
          <a:p>
            <a:pPr lvl="1"/>
            <a:r>
              <a:rPr lang="en-US" sz="2400" dirty="0"/>
              <a:t>If applicable, enter </a:t>
            </a:r>
            <a:r>
              <a:rPr lang="en-US" sz="2400" b="1" dirty="0"/>
              <a:t>DD</a:t>
            </a:r>
            <a:r>
              <a:rPr lang="en-US" sz="2400" dirty="0"/>
              <a:t> in the </a:t>
            </a:r>
            <a:r>
              <a:rPr lang="en-US" sz="2400" b="1" dirty="0"/>
              <a:t>Box 12 Code</a:t>
            </a:r>
            <a:r>
              <a:rPr lang="en-US" sz="2400" dirty="0"/>
              <a:t> field</a:t>
            </a:r>
          </a:p>
          <a:p>
            <a:pPr lvl="1"/>
            <a:endParaRPr lang="en-US" sz="2400" dirty="0"/>
          </a:p>
          <a:p>
            <a:r>
              <a:rPr lang="en-US" sz="2400" dirty="0"/>
              <a:t>If two or more deduction codes use the same Box 12 code, the amounts will be added together &amp; the total amount will print on W2 form</a:t>
            </a:r>
          </a:p>
        </p:txBody>
      </p:sp>
      <p:sp>
        <p:nvSpPr>
          <p:cNvPr id="6" name="Right Arrow 5"/>
          <p:cNvSpPr/>
          <p:nvPr/>
        </p:nvSpPr>
        <p:spPr>
          <a:xfrm>
            <a:off x="280724" y="1953768"/>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283367" y="3020568"/>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260604" y="4149852"/>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23529093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52600" y="146957"/>
            <a:ext cx="7129272" cy="1219200"/>
          </a:xfrm>
        </p:spPr>
        <p:txBody>
          <a:bodyPr>
            <a:normAutofit/>
          </a:bodyPr>
          <a:lstStyle/>
          <a:p>
            <a:r>
              <a:rPr lang="en-US" dirty="0">
                <a:ln w="19050">
                  <a:solidFill>
                    <a:schemeClr val="accent1"/>
                  </a:solidFill>
                  <a:prstDash val="solid"/>
                </a:ln>
                <a:solidFill>
                  <a:srgbClr val="FFFFFF"/>
                </a:solidFill>
                <a:effectLst>
                  <a:outerShdw blurRad="38100" dist="32000" dir="5400000" algn="tl">
                    <a:srgbClr val="000000">
                      <a:alpha val="30000"/>
                    </a:srgbClr>
                  </a:outerShdw>
                </a:effectLst>
              </a:rPr>
              <a:t>Resources</a:t>
            </a:r>
          </a:p>
        </p:txBody>
      </p:sp>
      <p:sp>
        <p:nvSpPr>
          <p:cNvPr id="3" name="Content Placeholder 2"/>
          <p:cNvSpPr>
            <a:spLocks noGrp="1"/>
          </p:cNvSpPr>
          <p:nvPr>
            <p:ph idx="1"/>
          </p:nvPr>
        </p:nvSpPr>
        <p:spPr>
          <a:xfrm>
            <a:off x="489204" y="1066800"/>
            <a:ext cx="6324600" cy="5486400"/>
          </a:xfrm>
        </p:spPr>
        <p:txBody>
          <a:bodyPr>
            <a:normAutofit/>
          </a:bodyPr>
          <a:lstStyle/>
          <a:p>
            <a:endParaRPr lang="en-US" b="1" dirty="0">
              <a:solidFill>
                <a:srgbClr val="FF0000"/>
              </a:solidFill>
            </a:endParaRPr>
          </a:p>
          <a:p>
            <a:endParaRPr lang="en-US" dirty="0">
              <a:solidFill>
                <a:srgbClr val="333E48"/>
              </a:solidFill>
            </a:endParaRPr>
          </a:p>
        </p:txBody>
      </p:sp>
      <p:sp>
        <p:nvSpPr>
          <p:cNvPr id="8" name="Content Placeholder 2"/>
          <p:cNvSpPr txBox="1">
            <a:spLocks/>
          </p:cNvSpPr>
          <p:nvPr/>
        </p:nvSpPr>
        <p:spPr>
          <a:xfrm>
            <a:off x="228600" y="1409700"/>
            <a:ext cx="6638899" cy="52959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solidFill>
                  <a:srgbClr val="FF0000"/>
                </a:solidFill>
              </a:rPr>
              <a:t>Contact us!!! Vrakas-Blum Support Dept</a:t>
            </a:r>
          </a:p>
          <a:p>
            <a:r>
              <a:rPr lang="en-US" dirty="0"/>
              <a:t>Sage City Year End web address: </a:t>
            </a:r>
            <a:r>
              <a:rPr lang="en-US" dirty="0">
                <a:hlinkClick r:id="rId2"/>
              </a:rPr>
              <a:t>https://sagecity.na.sage.com/support_communities/sage100_erp/sage100-yearend/</a:t>
            </a:r>
            <a:endParaRPr lang="en-US" dirty="0"/>
          </a:p>
          <a:p>
            <a:r>
              <a:rPr lang="en-US" dirty="0"/>
              <a:t>1099 GREAT!! Walkthrough video </a:t>
            </a:r>
            <a:r>
              <a:rPr lang="en-US" dirty="0">
                <a:hlinkClick r:id="rId3"/>
              </a:rPr>
              <a:t>https://youtu.be/E2oP3qt2nbE</a:t>
            </a:r>
            <a:endParaRPr lang="en-US" dirty="0"/>
          </a:p>
          <a:p>
            <a:r>
              <a:rPr lang="en-US" dirty="0"/>
              <a:t>Sage City Year End Center provides:</a:t>
            </a:r>
            <a:endParaRPr lang="en-US" sz="3600" dirty="0"/>
          </a:p>
          <a:p>
            <a:pPr lvl="1"/>
            <a:r>
              <a:rPr lang="en-US" dirty="0"/>
              <a:t>Interactive year end Payroll &amp; AP checklist</a:t>
            </a:r>
            <a:endParaRPr lang="en-US" sz="3200" dirty="0"/>
          </a:p>
          <a:p>
            <a:pPr lvl="1"/>
            <a:r>
              <a:rPr lang="en-US" dirty="0"/>
              <a:t>Printable Payroll checklist </a:t>
            </a:r>
            <a:endParaRPr lang="en-US" sz="3200" dirty="0"/>
          </a:p>
          <a:p>
            <a:pPr lvl="1"/>
            <a:r>
              <a:rPr lang="en-US" dirty="0"/>
              <a:t>Hot Topics</a:t>
            </a:r>
            <a:endParaRPr lang="en-US" sz="3200" dirty="0"/>
          </a:p>
          <a:p>
            <a:pPr lvl="1"/>
            <a:r>
              <a:rPr lang="en-US" dirty="0"/>
              <a:t>Year End forum</a:t>
            </a:r>
            <a:endParaRPr lang="en-US" sz="3200" dirty="0"/>
          </a:p>
          <a:p>
            <a:pPr lvl="1"/>
            <a:r>
              <a:rPr lang="en-US" dirty="0"/>
              <a:t>Common year end knowledgebase articles</a:t>
            </a:r>
            <a:endParaRPr lang="en-US" sz="3200" dirty="0"/>
          </a:p>
          <a:p>
            <a:pPr lvl="1"/>
            <a:r>
              <a:rPr lang="en-US" dirty="0"/>
              <a:t>Year end videos</a:t>
            </a:r>
            <a:endParaRPr lang="en-US" sz="3200" dirty="0"/>
          </a:p>
          <a:p>
            <a:pPr lvl="1"/>
            <a:r>
              <a:rPr lang="en-US" dirty="0"/>
              <a:t>ACA videos</a:t>
            </a:r>
          </a:p>
          <a:p>
            <a:pPr lvl="1"/>
            <a:r>
              <a:rPr lang="en-US" dirty="0"/>
              <a:t>Some areas require an active Sage Business Care plan to access</a:t>
            </a:r>
          </a:p>
          <a:p>
            <a:pPr lvl="1"/>
            <a:endParaRPr lang="en-US" sz="3200" dirty="0"/>
          </a:p>
          <a:p>
            <a:pPr marL="82296" indent="0">
              <a:buFont typeface="Arial" panose="020B0604020202020204" pitchFamily="34" charset="0"/>
              <a:buNone/>
            </a:pPr>
            <a:endParaRPr lang="en-US" sz="3600" dirty="0"/>
          </a:p>
          <a:p>
            <a:pPr lvl="1"/>
            <a:endParaRPr lang="en-US" dirty="0"/>
          </a:p>
          <a:p>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14261256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438400"/>
            <a:ext cx="8229600" cy="1143000"/>
          </a:xfrm>
        </p:spPr>
        <p:txBody>
          <a:bodyPr>
            <a:noAutofit/>
          </a:bodyPr>
          <a:lstStyle/>
          <a:p>
            <a:pPr algn="r"/>
            <a:r>
              <a:rPr lang="en-US" sz="11500" dirty="0">
                <a:ln w="38100">
                  <a:solidFill>
                    <a:schemeClr val="accent1"/>
                  </a:solidFill>
                  <a:prstDash val="solid"/>
                </a:ln>
                <a:solidFill>
                  <a:srgbClr val="FFFFFF"/>
                </a:solidFill>
                <a:effectLst>
                  <a:outerShdw blurRad="38100" dist="32000" dir="5400000" algn="tl">
                    <a:srgbClr val="000000">
                      <a:alpha val="30000"/>
                    </a:srgbClr>
                  </a:outerShdw>
                </a:effectLst>
              </a:rPr>
              <a:t>Questions?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943600"/>
            <a:ext cx="1803066" cy="552142"/>
          </a:xfrm>
          <a:prstGeom prst="rect">
            <a:avLst/>
          </a:prstGeom>
        </p:spPr>
      </p:pic>
    </p:spTree>
    <p:extLst>
      <p:ext uri="{BB962C8B-B14F-4D97-AF65-F5344CB8AC3E}">
        <p14:creationId xmlns:p14="http://schemas.microsoft.com/office/powerpoint/2010/main" val="14010117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0970" y="10429"/>
            <a:ext cx="8839200" cy="862584"/>
          </a:xfrm>
        </p:spPr>
        <p:txBody>
          <a:bodyPr>
            <a:normAutofit/>
          </a:bodyPr>
          <a:lstStyle/>
          <a:p>
            <a:pPr algn="l"/>
            <a:r>
              <a:rPr lang="en-US" dirty="0">
                <a:ln w="19050">
                  <a:solidFill>
                    <a:srgbClr val="4597CB"/>
                  </a:solidFill>
                  <a:prstDash val="solid"/>
                </a:ln>
                <a:solidFill>
                  <a:srgbClr val="FFFFFF"/>
                </a:solidFill>
                <a:effectLst>
                  <a:outerShdw blurRad="38100" dist="32000" dir="5400000" algn="tl">
                    <a:srgbClr val="000000">
                      <a:alpha val="30000"/>
                    </a:srgbClr>
                  </a:outerShdw>
                </a:effectLst>
              </a:rPr>
              <a:t>Order of Closing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7567" y="6103699"/>
            <a:ext cx="1803066" cy="552142"/>
          </a:xfrm>
          <a:prstGeom prst="rect">
            <a:avLst/>
          </a:prstGeom>
        </p:spPr>
      </p:pic>
      <p:sp>
        <p:nvSpPr>
          <p:cNvPr id="6" name="TextBox 5"/>
          <p:cNvSpPr txBox="1"/>
          <p:nvPr/>
        </p:nvSpPr>
        <p:spPr>
          <a:xfrm>
            <a:off x="140970" y="1020836"/>
            <a:ext cx="63627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Create a backup company!</a:t>
            </a:r>
          </a:p>
          <a:p>
            <a:pPr marL="742950" lvl="1" indent="-285750">
              <a:buFont typeface="Arial" panose="020B0604020202020204" pitchFamily="34" charset="0"/>
              <a:buChar char="•"/>
            </a:pPr>
            <a:r>
              <a:rPr lang="en-US" sz="2000" dirty="0"/>
              <a:t>This will give you a reference point and can be used for later processing of W-2’s and 1099’s</a:t>
            </a:r>
          </a:p>
          <a:p>
            <a:pPr marL="285750" indent="-285750">
              <a:buFont typeface="Arial" panose="020B0604020202020204" pitchFamily="34" charset="0"/>
              <a:buChar char="•"/>
            </a:pPr>
            <a:r>
              <a:rPr lang="en-US" sz="2000" dirty="0"/>
              <a:t>Close from the bottom up on your Modules Menu</a:t>
            </a:r>
          </a:p>
          <a:p>
            <a:pPr marL="742950" lvl="1" indent="-285750">
              <a:buFont typeface="Arial" panose="020B0604020202020204" pitchFamily="34" charset="0"/>
              <a:buChar char="•"/>
            </a:pPr>
            <a:r>
              <a:rPr lang="en-US" sz="2000" dirty="0"/>
              <a:t>Not all modules have a close process</a:t>
            </a:r>
          </a:p>
          <a:p>
            <a:pPr marL="742950" lvl="1" indent="-285750">
              <a:buFont typeface="Arial" panose="020B0604020202020204" pitchFamily="34" charset="0"/>
              <a:buChar char="•"/>
            </a:pPr>
            <a:r>
              <a:rPr lang="en-US" sz="2000" dirty="0"/>
              <a:t>Bank Rec doesn’t have a close process but should be reconciled last</a:t>
            </a:r>
          </a:p>
        </p:txBody>
      </p:sp>
      <p:pic>
        <p:nvPicPr>
          <p:cNvPr id="3" name="Picture 2"/>
          <p:cNvPicPr>
            <a:picLocks noChangeAspect="1"/>
          </p:cNvPicPr>
          <p:nvPr/>
        </p:nvPicPr>
        <p:blipFill>
          <a:blip r:embed="rId3"/>
          <a:stretch>
            <a:fillRect/>
          </a:stretch>
        </p:blipFill>
        <p:spPr>
          <a:xfrm>
            <a:off x="1524000" y="3429000"/>
            <a:ext cx="3333750" cy="2381250"/>
          </a:xfrm>
          <a:prstGeom prst="rect">
            <a:avLst/>
          </a:prstGeom>
        </p:spPr>
      </p:pic>
    </p:spTree>
    <p:extLst>
      <p:ext uri="{BB962C8B-B14F-4D97-AF65-F5344CB8AC3E}">
        <p14:creationId xmlns:p14="http://schemas.microsoft.com/office/powerpoint/2010/main" val="3747602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0970" y="10429"/>
            <a:ext cx="8839200" cy="862584"/>
          </a:xfrm>
        </p:spPr>
        <p:txBody>
          <a:bodyPr>
            <a:normAutofit/>
          </a:bodyPr>
          <a:lstStyle/>
          <a:p>
            <a:pPr algn="l"/>
            <a:r>
              <a:rPr lang="en-US" dirty="0">
                <a:ln w="19050">
                  <a:solidFill>
                    <a:srgbClr val="4597CB"/>
                  </a:solidFill>
                  <a:prstDash val="solid"/>
                </a:ln>
                <a:solidFill>
                  <a:srgbClr val="FFFFFF"/>
                </a:solidFill>
                <a:effectLst>
                  <a:outerShdw blurRad="38100" dist="32000" dir="5400000" algn="tl">
                    <a:srgbClr val="000000">
                      <a:alpha val="30000"/>
                    </a:srgbClr>
                  </a:outerShdw>
                </a:effectLst>
              </a:rPr>
              <a:t>Closing Checklist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7567" y="6103699"/>
            <a:ext cx="1803066" cy="552142"/>
          </a:xfrm>
          <a:prstGeom prst="rect">
            <a:avLst/>
          </a:prstGeom>
        </p:spPr>
      </p:pic>
      <p:sp>
        <p:nvSpPr>
          <p:cNvPr id="6" name="TextBox 5"/>
          <p:cNvSpPr txBox="1"/>
          <p:nvPr/>
        </p:nvSpPr>
        <p:spPr>
          <a:xfrm>
            <a:off x="140970" y="1020836"/>
            <a:ext cx="6362700" cy="3046988"/>
          </a:xfrm>
          <a:prstGeom prst="rect">
            <a:avLst/>
          </a:prstGeom>
          <a:noFill/>
        </p:spPr>
        <p:txBody>
          <a:bodyPr wrap="square" rtlCol="0">
            <a:spAutoFit/>
          </a:bodyPr>
          <a:lstStyle/>
          <a:p>
            <a:pPr marL="285750" indent="-285750">
              <a:buFont typeface="Arial" panose="020B0604020202020204" pitchFamily="34" charset="0"/>
              <a:buChar char="•"/>
            </a:pPr>
            <a:r>
              <a:rPr lang="en-US" sz="2000" dirty="0"/>
              <a:t>Each module has it’s own closing checklist that can be found in the Sage Help Files</a:t>
            </a:r>
          </a:p>
          <a:p>
            <a:pPr marL="285750" indent="-285750">
              <a:buFont typeface="Arial" panose="020B0604020202020204" pitchFamily="34" charset="0"/>
              <a:buChar char="•"/>
            </a:pPr>
            <a:r>
              <a:rPr lang="en-US" sz="2000" dirty="0"/>
              <a:t>Make sure all transactions are entered and updated and GL Transaction Register is updated</a:t>
            </a:r>
          </a:p>
          <a:p>
            <a:pPr marL="285750" indent="-285750">
              <a:buFont typeface="Arial" panose="020B0604020202020204" pitchFamily="34" charset="0"/>
              <a:buChar char="•"/>
            </a:pPr>
            <a:r>
              <a:rPr lang="en-US" sz="2000" dirty="0"/>
              <a:t>Print/save any reports needed before closing</a:t>
            </a:r>
          </a:p>
          <a:p>
            <a:pPr marL="285750" indent="-285750">
              <a:buFont typeface="Arial" panose="020B0604020202020204" pitchFamily="34" charset="0"/>
              <a:buChar char="•"/>
            </a:pPr>
            <a:r>
              <a:rPr lang="en-US" sz="2000" dirty="0"/>
              <a:t>Perform Period End Processing</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742950" lvl="1" indent="-285750">
              <a:buFontTx/>
              <a:buChar char="-"/>
            </a:pPr>
            <a:endParaRPr lang="en-US" dirty="0"/>
          </a:p>
        </p:txBody>
      </p:sp>
      <p:pic>
        <p:nvPicPr>
          <p:cNvPr id="7" name="Picture 6"/>
          <p:cNvPicPr>
            <a:picLocks noChangeAspect="1"/>
          </p:cNvPicPr>
          <p:nvPr/>
        </p:nvPicPr>
        <p:blipFill>
          <a:blip r:embed="rId3"/>
          <a:stretch>
            <a:fillRect/>
          </a:stretch>
        </p:blipFill>
        <p:spPr>
          <a:xfrm>
            <a:off x="2330767" y="2971800"/>
            <a:ext cx="1983105" cy="3731843"/>
          </a:xfrm>
          <a:prstGeom prst="rect">
            <a:avLst/>
          </a:prstGeom>
        </p:spPr>
      </p:pic>
    </p:spTree>
    <p:extLst>
      <p:ext uri="{BB962C8B-B14F-4D97-AF65-F5344CB8AC3E}">
        <p14:creationId xmlns:p14="http://schemas.microsoft.com/office/powerpoint/2010/main" val="42351415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0970" y="10429"/>
            <a:ext cx="8839200" cy="862584"/>
          </a:xfrm>
        </p:spPr>
        <p:txBody>
          <a:bodyPr>
            <a:normAutofit/>
          </a:bodyPr>
          <a:lstStyle/>
          <a:p>
            <a:pPr algn="l"/>
            <a:r>
              <a:rPr lang="en-US" dirty="0">
                <a:ln w="19050">
                  <a:solidFill>
                    <a:srgbClr val="4597CB"/>
                  </a:solidFill>
                  <a:prstDash val="solid"/>
                </a:ln>
                <a:solidFill>
                  <a:srgbClr val="FFFFFF"/>
                </a:solidFill>
                <a:effectLst>
                  <a:outerShdw blurRad="38100" dist="32000" dir="5400000" algn="tl">
                    <a:srgbClr val="000000">
                      <a:alpha val="30000"/>
                    </a:srgbClr>
                  </a:outerShdw>
                </a:effectLst>
              </a:rPr>
              <a:t>Special Considerations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7104" y="6101005"/>
            <a:ext cx="1803066" cy="552142"/>
          </a:xfrm>
          <a:prstGeom prst="rect">
            <a:avLst/>
          </a:prstGeom>
        </p:spPr>
      </p:pic>
      <p:sp>
        <p:nvSpPr>
          <p:cNvPr id="6" name="TextBox 5"/>
          <p:cNvSpPr txBox="1"/>
          <p:nvPr/>
        </p:nvSpPr>
        <p:spPr>
          <a:xfrm>
            <a:off x="140970" y="1020836"/>
            <a:ext cx="6362700" cy="5632311"/>
          </a:xfrm>
          <a:prstGeom prst="rect">
            <a:avLst/>
          </a:prstGeom>
          <a:noFill/>
        </p:spPr>
        <p:txBody>
          <a:bodyPr wrap="square" rtlCol="0">
            <a:spAutoFit/>
          </a:bodyPr>
          <a:lstStyle/>
          <a:p>
            <a:pPr marL="285750" indent="-285750">
              <a:buFont typeface="Arial" panose="020B0604020202020204" pitchFamily="34" charset="0"/>
              <a:buChar char="•"/>
            </a:pPr>
            <a:r>
              <a:rPr lang="en-US" dirty="0"/>
              <a:t>Purchase Order</a:t>
            </a:r>
          </a:p>
          <a:p>
            <a:pPr marL="742950" lvl="1" indent="-285750">
              <a:buFont typeface="Arial" panose="020B0604020202020204" pitchFamily="34" charset="0"/>
              <a:buChar char="•"/>
            </a:pPr>
            <a:r>
              <a:rPr lang="en-US" dirty="0"/>
              <a:t>Make sure to reconcile your Purchases Clearing Account</a:t>
            </a:r>
          </a:p>
          <a:p>
            <a:pPr marL="285750" indent="-285750">
              <a:buFont typeface="Arial" panose="020B0604020202020204" pitchFamily="34" charset="0"/>
              <a:buChar char="•"/>
            </a:pPr>
            <a:r>
              <a:rPr lang="en-US" dirty="0"/>
              <a:t>Sales Order</a:t>
            </a:r>
          </a:p>
          <a:p>
            <a:pPr marL="742950" lvl="1" indent="-285750">
              <a:buFont typeface="Arial" panose="020B0604020202020204" pitchFamily="34" charset="0"/>
              <a:buChar char="•"/>
            </a:pPr>
            <a:r>
              <a:rPr lang="en-US" dirty="0"/>
              <a:t>A good time to review sales tax changes for the upcoming year and change in system</a:t>
            </a:r>
          </a:p>
          <a:p>
            <a:pPr marL="285750" indent="-285750">
              <a:buFont typeface="Arial" panose="020B0604020202020204" pitchFamily="34" charset="0"/>
              <a:buChar char="•"/>
            </a:pPr>
            <a:r>
              <a:rPr lang="en-US" dirty="0"/>
              <a:t>Inventory</a:t>
            </a:r>
          </a:p>
          <a:p>
            <a:pPr marL="742950" lvl="1" indent="-285750">
              <a:buFont typeface="Arial" panose="020B0604020202020204" pitchFamily="34" charset="0"/>
              <a:buChar char="•"/>
            </a:pPr>
            <a:r>
              <a:rPr lang="en-US" dirty="0"/>
              <a:t>Physical Count as separate process before close</a:t>
            </a:r>
          </a:p>
          <a:p>
            <a:pPr marL="742950" lvl="1" indent="-285750">
              <a:buFont typeface="Arial" panose="020B0604020202020204" pitchFamily="34" charset="0"/>
              <a:buChar char="•"/>
            </a:pPr>
            <a:r>
              <a:rPr lang="en-US" dirty="0"/>
              <a:t>Choose either valuation report or Valuation report by period</a:t>
            </a:r>
          </a:p>
          <a:p>
            <a:pPr marL="742950" lvl="1" indent="-285750">
              <a:buFont typeface="Arial" panose="020B0604020202020204" pitchFamily="34" charset="0"/>
              <a:buChar char="•"/>
            </a:pPr>
            <a:r>
              <a:rPr lang="en-US" dirty="0"/>
              <a:t>Adjust negative inventory items</a:t>
            </a:r>
          </a:p>
          <a:p>
            <a:pPr marL="285750" indent="-285750">
              <a:buFont typeface="Arial" panose="020B0604020202020204" pitchFamily="34" charset="0"/>
              <a:buChar char="•"/>
            </a:pPr>
            <a:r>
              <a:rPr lang="en-US" dirty="0"/>
              <a:t>Accounts Payable</a:t>
            </a:r>
          </a:p>
          <a:p>
            <a:pPr marL="742950" lvl="1" indent="-285750">
              <a:buFont typeface="Arial" panose="020B0604020202020204" pitchFamily="34" charset="0"/>
              <a:buChar char="•"/>
            </a:pPr>
            <a:r>
              <a:rPr lang="en-US" dirty="0"/>
              <a:t>Process 1099’s or plan to do from backup company</a:t>
            </a:r>
          </a:p>
          <a:p>
            <a:pPr marL="742950" lvl="1" indent="-285750">
              <a:buFont typeface="Arial" panose="020B0604020202020204" pitchFamily="34" charset="0"/>
              <a:buChar char="•"/>
            </a:pPr>
            <a:r>
              <a:rPr lang="en-US" dirty="0"/>
              <a:t>Review ending repetitive invoices</a:t>
            </a:r>
          </a:p>
          <a:p>
            <a:pPr marL="285750" indent="-285750">
              <a:buFont typeface="Arial" panose="020B0604020202020204" pitchFamily="34" charset="0"/>
              <a:buChar char="•"/>
            </a:pPr>
            <a:r>
              <a:rPr lang="en-US" dirty="0"/>
              <a:t>Accounts Receivable</a:t>
            </a:r>
          </a:p>
          <a:p>
            <a:pPr marL="742950" lvl="1" indent="-285750">
              <a:buFont typeface="Arial" panose="020B0604020202020204" pitchFamily="34" charset="0"/>
              <a:buChar char="•"/>
            </a:pPr>
            <a:r>
              <a:rPr lang="en-US" dirty="0"/>
              <a:t>Print Sales Tax report as needed by taxing jurisdiction</a:t>
            </a:r>
          </a:p>
          <a:p>
            <a:pPr marL="742950" lvl="1" indent="-285750">
              <a:buFont typeface="Arial" panose="020B0604020202020204" pitchFamily="34" charset="0"/>
              <a:buChar char="•"/>
            </a:pPr>
            <a:r>
              <a:rPr lang="en-US" dirty="0"/>
              <a:t>Review ending repetitive invoices</a:t>
            </a:r>
          </a:p>
          <a:p>
            <a:pPr marL="285750" indent="-285750">
              <a:buFont typeface="Arial" panose="020B0604020202020204" pitchFamily="34" charset="0"/>
              <a:buChar char="•"/>
            </a:pPr>
            <a:r>
              <a:rPr lang="en-US" dirty="0"/>
              <a:t>General Ledger</a:t>
            </a:r>
          </a:p>
          <a:p>
            <a:pPr marL="742950" lvl="1" indent="-285750">
              <a:buFont typeface="Arial" panose="020B0604020202020204" pitchFamily="34" charset="0"/>
              <a:buChar char="•"/>
            </a:pPr>
            <a:r>
              <a:rPr lang="en-US" dirty="0"/>
              <a:t>Process year end allocations before closing</a:t>
            </a:r>
          </a:p>
          <a:p>
            <a:pPr marL="742950" lvl="1" indent="-285750">
              <a:buFont typeface="Arial" panose="020B0604020202020204" pitchFamily="34" charset="0"/>
              <a:buChar char="•"/>
            </a:pPr>
            <a:r>
              <a:rPr lang="en-US" dirty="0"/>
              <a:t>Review ending recurring journal entries</a:t>
            </a:r>
          </a:p>
          <a:p>
            <a:pPr marL="742950" lvl="1" indent="-285750">
              <a:buFontTx/>
              <a:buChar char="-"/>
            </a:pPr>
            <a:endParaRPr lang="en-US" dirty="0"/>
          </a:p>
        </p:txBody>
      </p:sp>
    </p:spTree>
    <p:extLst>
      <p:ext uri="{BB962C8B-B14F-4D97-AF65-F5344CB8AC3E}">
        <p14:creationId xmlns:p14="http://schemas.microsoft.com/office/powerpoint/2010/main" val="3365876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6666" y="0"/>
            <a:ext cx="8839200" cy="862584"/>
          </a:xfrm>
        </p:spPr>
        <p:txBody>
          <a:bodyPr>
            <a:normAutofit/>
          </a:bodyPr>
          <a:lstStyle/>
          <a:p>
            <a:pPr algn="l"/>
            <a:r>
              <a:rPr lang="en-US" dirty="0">
                <a:ln w="19050">
                  <a:solidFill>
                    <a:srgbClr val="4597CB"/>
                  </a:solidFill>
                  <a:prstDash val="solid"/>
                </a:ln>
                <a:solidFill>
                  <a:srgbClr val="FFFFFF"/>
                </a:solidFill>
                <a:effectLst>
                  <a:outerShdw blurRad="38100" dist="32000" dir="5400000" algn="tl">
                    <a:srgbClr val="000000">
                      <a:alpha val="30000"/>
                    </a:srgbClr>
                  </a:outerShdw>
                </a:effectLst>
              </a:rPr>
              <a:t>Inventory – Costing Tiers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153458"/>
            <a:ext cx="1803066" cy="552142"/>
          </a:xfrm>
          <a:prstGeom prst="rect">
            <a:avLst/>
          </a:prstGeom>
        </p:spPr>
      </p:pic>
      <p:pic>
        <p:nvPicPr>
          <p:cNvPr id="4" name="Picture 3"/>
          <p:cNvPicPr>
            <a:picLocks noChangeAspect="1"/>
          </p:cNvPicPr>
          <p:nvPr/>
        </p:nvPicPr>
        <p:blipFill>
          <a:blip r:embed="rId3"/>
          <a:stretch>
            <a:fillRect/>
          </a:stretch>
        </p:blipFill>
        <p:spPr>
          <a:xfrm>
            <a:off x="1066800" y="3657600"/>
            <a:ext cx="4457700" cy="1685925"/>
          </a:xfrm>
          <a:prstGeom prst="rect">
            <a:avLst/>
          </a:prstGeom>
        </p:spPr>
      </p:pic>
      <p:sp>
        <p:nvSpPr>
          <p:cNvPr id="6" name="TextBox 5"/>
          <p:cNvSpPr txBox="1"/>
          <p:nvPr/>
        </p:nvSpPr>
        <p:spPr>
          <a:xfrm>
            <a:off x="457200" y="990600"/>
            <a:ext cx="6019800"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a:t>If you use LIFO, FIFO, or Lot/Serial valuation items removing the zero quantity costing tiers should be part of your physical inventory process.</a:t>
            </a:r>
          </a:p>
          <a:p>
            <a:pPr marL="285750" indent="-285750">
              <a:buFont typeface="Arial" panose="020B0604020202020204" pitchFamily="34" charset="0"/>
              <a:buChar char="•"/>
            </a:pPr>
            <a:r>
              <a:rPr lang="en-US" sz="2000" dirty="0"/>
              <a:t>Removing the tier will only remove the record from your cost table and  not remove history</a:t>
            </a:r>
          </a:p>
          <a:p>
            <a:pPr marL="285750" indent="-285750">
              <a:buFont typeface="Arial" panose="020B0604020202020204" pitchFamily="34" charset="0"/>
              <a:buChar char="•"/>
            </a:pPr>
            <a:r>
              <a:rPr lang="en-US" sz="2000" dirty="0"/>
              <a:t>It will make your inventory count sheets shorter and more accurate</a:t>
            </a:r>
          </a:p>
          <a:p>
            <a:pPr marL="285750" indent="-285750">
              <a:buFontTx/>
              <a:buChar char="-"/>
            </a:pPr>
            <a:endParaRPr lang="en-US" dirty="0"/>
          </a:p>
        </p:txBody>
      </p:sp>
    </p:spTree>
    <p:extLst>
      <p:ext uri="{BB962C8B-B14F-4D97-AF65-F5344CB8AC3E}">
        <p14:creationId xmlns:p14="http://schemas.microsoft.com/office/powerpoint/2010/main" val="42193813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0" y="0"/>
            <a:ext cx="2209800" cy="6858000"/>
          </a:xfrm>
          <a:prstGeom prst="rect">
            <a:avLst/>
          </a:prstGeom>
          <a:solidFill>
            <a:srgbClr val="4597CB"/>
          </a:solidFill>
          <a:ln>
            <a:solidFill>
              <a:srgbClr val="459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6666" y="0"/>
            <a:ext cx="8839200" cy="862584"/>
          </a:xfrm>
        </p:spPr>
        <p:txBody>
          <a:bodyPr>
            <a:normAutofit/>
          </a:bodyPr>
          <a:lstStyle/>
          <a:p>
            <a:pPr algn="l"/>
            <a:r>
              <a:rPr lang="en-US" dirty="0">
                <a:ln w="19050">
                  <a:solidFill>
                    <a:srgbClr val="4597CB"/>
                  </a:solidFill>
                  <a:prstDash val="solid"/>
                </a:ln>
                <a:solidFill>
                  <a:srgbClr val="FFFFFF"/>
                </a:solidFill>
                <a:effectLst>
                  <a:outerShdw blurRad="38100" dist="32000" dir="5400000" algn="tl">
                    <a:srgbClr val="000000">
                      <a:alpha val="30000"/>
                    </a:srgbClr>
                  </a:outerShdw>
                </a:effectLst>
              </a:rPr>
              <a:t>Inventory – Negative Tier</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5975" y="6145423"/>
            <a:ext cx="1803066" cy="552142"/>
          </a:xfrm>
          <a:prstGeom prst="rect">
            <a:avLst/>
          </a:prstGeom>
        </p:spPr>
      </p:pic>
      <p:sp>
        <p:nvSpPr>
          <p:cNvPr id="6" name="TextBox 5"/>
          <p:cNvSpPr txBox="1"/>
          <p:nvPr/>
        </p:nvSpPr>
        <p:spPr>
          <a:xfrm>
            <a:off x="228600" y="862584"/>
            <a:ext cx="61722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First run the negative tier report under period end to review the LIFO/FIFO or Lot/Serial items that have negative costing tiers</a:t>
            </a:r>
          </a:p>
          <a:p>
            <a:pPr marL="742950" lvl="1" indent="-285750">
              <a:buFont typeface="Arial" panose="020B0604020202020204" pitchFamily="34" charset="0"/>
              <a:buChar char="•"/>
            </a:pPr>
            <a:r>
              <a:rPr lang="en-US" sz="2000" dirty="0"/>
              <a:t>This can mean they were over distributed</a:t>
            </a:r>
          </a:p>
          <a:p>
            <a:pPr marL="285750" indent="-285750">
              <a:buFont typeface="Arial" panose="020B0604020202020204" pitchFamily="34" charset="0"/>
              <a:buChar char="•"/>
            </a:pPr>
            <a:r>
              <a:rPr lang="en-US" sz="2000" dirty="0"/>
              <a:t>Run the negative tier adjustment to automatically adjust the negative items</a:t>
            </a:r>
          </a:p>
          <a:p>
            <a:pPr marL="285750" indent="-285750">
              <a:buFont typeface="Arial" panose="020B0604020202020204" pitchFamily="34" charset="0"/>
              <a:buChar char="•"/>
            </a:pPr>
            <a:r>
              <a:rPr lang="en-US" sz="2000" dirty="0"/>
              <a:t>Or make changes manually using a Transaction Entry</a:t>
            </a:r>
          </a:p>
        </p:txBody>
      </p:sp>
      <p:pic>
        <p:nvPicPr>
          <p:cNvPr id="7" name="Picture 6"/>
          <p:cNvPicPr>
            <a:picLocks noChangeAspect="1"/>
          </p:cNvPicPr>
          <p:nvPr/>
        </p:nvPicPr>
        <p:blipFill>
          <a:blip r:embed="rId3"/>
          <a:stretch>
            <a:fillRect/>
          </a:stretch>
        </p:blipFill>
        <p:spPr>
          <a:xfrm>
            <a:off x="126666" y="3352800"/>
            <a:ext cx="6470293" cy="2792623"/>
          </a:xfrm>
          <a:prstGeom prst="rect">
            <a:avLst/>
          </a:prstGeom>
        </p:spPr>
      </p:pic>
    </p:spTree>
    <p:extLst>
      <p:ext uri="{BB962C8B-B14F-4D97-AF65-F5344CB8AC3E}">
        <p14:creationId xmlns:p14="http://schemas.microsoft.com/office/powerpoint/2010/main" val="15202955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6900</TotalTime>
  <Words>2435</Words>
  <Application>Microsoft Office PowerPoint</Application>
  <PresentationFormat>On-screen Show (4:3)</PresentationFormat>
  <Paragraphs>266</Paragraphs>
  <Slides>45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Verdana</vt:lpstr>
      <vt:lpstr>Wingdings 2</vt:lpstr>
      <vt:lpstr>Office Theme</vt:lpstr>
      <vt:lpstr>Custom Design</vt:lpstr>
      <vt:lpstr>PowerPoint Presentation</vt:lpstr>
      <vt:lpstr>Year End Processing Why so important?</vt:lpstr>
      <vt:lpstr>Cleaning up data</vt:lpstr>
      <vt:lpstr>Understanding your options</vt:lpstr>
      <vt:lpstr>Order of Closing</vt:lpstr>
      <vt:lpstr>Closing Checklist</vt:lpstr>
      <vt:lpstr>Special Considerations</vt:lpstr>
      <vt:lpstr>Inventory – Costing Tiers</vt:lpstr>
      <vt:lpstr>Inventory – Negative Tier</vt:lpstr>
      <vt:lpstr>Physical Count</vt:lpstr>
      <vt:lpstr>Agenda</vt:lpstr>
      <vt:lpstr>Sage 100 Supported Versions AP 1099’s &amp; Payroll</vt:lpstr>
      <vt:lpstr>Supported v2017 Last Year! AP 1099’s &amp; Payroll</vt:lpstr>
      <vt:lpstr>Payroll Special Considerations v2017</vt:lpstr>
      <vt:lpstr>AP 1099’s What’s Required</vt:lpstr>
      <vt:lpstr>AP 1099’s Setups</vt:lpstr>
      <vt:lpstr>AP Invoice Entry</vt:lpstr>
      <vt:lpstr>Sage 100 1099 Facts</vt:lpstr>
      <vt:lpstr>AP Payment History Report</vt:lpstr>
      <vt:lpstr>1099 efling &amp; Reporting</vt:lpstr>
      <vt:lpstr>1099 Form 1099 efling &amp; Reporting</vt:lpstr>
      <vt:lpstr>Dates of Year End Updates</vt:lpstr>
      <vt:lpstr>Payroll 2.x</vt:lpstr>
      <vt:lpstr>Payroll Year End Resets</vt:lpstr>
      <vt:lpstr>Payroll Period End/Yr End Checklist</vt:lpstr>
      <vt:lpstr>Aatrix &amp; Efiling</vt:lpstr>
      <vt:lpstr>How to Print W2s (v2017)</vt:lpstr>
      <vt:lpstr>How to Print W2s (PR2.x)</vt:lpstr>
      <vt:lpstr>Example of W2 Setup Wizard</vt:lpstr>
      <vt:lpstr>Filing Options</vt:lpstr>
      <vt:lpstr>What Forms are Needed?</vt:lpstr>
      <vt:lpstr>How Email W2s</vt:lpstr>
      <vt:lpstr>ACA Reporting Requirements</vt:lpstr>
      <vt:lpstr>ACA Before You Begin</vt:lpstr>
      <vt:lpstr>Setup ACA Employer Maintenance</vt:lpstr>
      <vt:lpstr>Setup ACA Employer Maintenance</vt:lpstr>
      <vt:lpstr>ACA Applicable Large Employer Report</vt:lpstr>
      <vt:lpstr>Print ACA Applicable Large Employer Report</vt:lpstr>
      <vt:lpstr>PowerPoint Presentation</vt:lpstr>
      <vt:lpstr>ACA Employee Maintenance</vt:lpstr>
      <vt:lpstr>ACA Employee Maintenance</vt:lpstr>
      <vt:lpstr>How to Generate 1094/1095</vt:lpstr>
      <vt:lpstr>Reporting Health Care Coverage on W2</vt:lpstr>
      <vt:lpstr>Resources</vt:lpstr>
      <vt:lpstr>Questions? </vt:lpstr>
    </vt:vector>
  </TitlesOfParts>
  <Company>Vrakas/Blum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Dunn, Sue</dc:creator>
  <cp:lastModifiedBy>Dana Halpin</cp:lastModifiedBy>
  <cp:revision>262</cp:revision>
  <cp:lastPrinted>2019-12-04T01:43:55Z</cp:lastPrinted>
  <dcterms:created xsi:type="dcterms:W3CDTF">2009-10-27T01:10:52Z</dcterms:created>
  <dcterms:modified xsi:type="dcterms:W3CDTF">2019-12-04T12:55:58Z</dcterms:modified>
</cp:coreProperties>
</file>